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7" r:id="rId3"/>
    <p:sldId id="257" r:id="rId4"/>
    <p:sldId id="262" r:id="rId5"/>
    <p:sldId id="263" r:id="rId6"/>
    <p:sldId id="258" r:id="rId7"/>
    <p:sldId id="273" r:id="rId8"/>
    <p:sldId id="264" r:id="rId9"/>
    <p:sldId id="260" r:id="rId10"/>
    <p:sldId id="274" r:id="rId11"/>
    <p:sldId id="271" r:id="rId12"/>
    <p:sldId id="265" r:id="rId13"/>
    <p:sldId id="259" r:id="rId14"/>
    <p:sldId id="267" r:id="rId15"/>
    <p:sldId id="272" r:id="rId16"/>
    <p:sldId id="269" r:id="rId17"/>
    <p:sldId id="261" r:id="rId18"/>
    <p:sldId id="276" r:id="rId19"/>
    <p:sldId id="268"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446" autoAdjust="0"/>
    <p:restoredTop sz="65133" autoAdjust="0"/>
  </p:normalViewPr>
  <p:slideViewPr>
    <p:cSldViewPr>
      <p:cViewPr>
        <p:scale>
          <a:sx n="75" d="100"/>
          <a:sy n="75" d="100"/>
        </p:scale>
        <p:origin x="-912" y="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261ABB-4867-4DAC-91CE-60A89609C198}" type="datetimeFigureOut">
              <a:rPr lang="en-US" smtClean="0"/>
              <a:pPr/>
              <a:t>3/26/2014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E60575-068E-47CF-8E93-CC8423F870A5}"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Suggestions:</a:t>
            </a:r>
          </a:p>
          <a:p>
            <a:endParaRPr lang="en-GB" dirty="0" smtClean="0"/>
          </a:p>
          <a:p>
            <a:r>
              <a:rPr lang="en-GB" dirty="0" smtClean="0"/>
              <a:t>One message to reach</a:t>
            </a:r>
            <a:r>
              <a:rPr lang="en-GB" baseline="0" dirty="0" smtClean="0"/>
              <a:t> lots</a:t>
            </a:r>
          </a:p>
          <a:p>
            <a:r>
              <a:rPr lang="en-GB" baseline="0" dirty="0" smtClean="0"/>
              <a:t>Allows real time chat</a:t>
            </a:r>
          </a:p>
          <a:p>
            <a:r>
              <a:rPr lang="en-GB" baseline="0" dirty="0" smtClean="0"/>
              <a:t>Can send messages on the internet rather than SMS or phone signal</a:t>
            </a:r>
          </a:p>
          <a:p>
            <a:r>
              <a:rPr lang="en-GB" baseline="0" dirty="0" smtClean="0"/>
              <a:t>Can add metadata such as date time location of photo taken</a:t>
            </a:r>
          </a:p>
          <a:p>
            <a:r>
              <a:rPr lang="en-GB" baseline="0" dirty="0" smtClean="0"/>
              <a:t>Can upload and share multimedia</a:t>
            </a:r>
          </a:p>
          <a:p>
            <a:endParaRPr lang="en-GB" baseline="0" dirty="0" smtClean="0"/>
          </a:p>
          <a:p>
            <a:r>
              <a:rPr lang="en-GB" baseline="0" dirty="0" smtClean="0"/>
              <a:t>Loss of privacy</a:t>
            </a:r>
          </a:p>
          <a:p>
            <a:r>
              <a:rPr lang="en-GB" baseline="0" dirty="0" smtClean="0"/>
              <a:t>People impersonating others</a:t>
            </a:r>
          </a:p>
          <a:p>
            <a:r>
              <a:rPr lang="en-GB" baseline="0" dirty="0" smtClean="0"/>
              <a:t>Privacy settings change</a:t>
            </a:r>
          </a:p>
          <a:p>
            <a:r>
              <a:rPr lang="en-GB" baseline="0" dirty="0" smtClean="0"/>
              <a:t>Lots of people can see images + details of your life</a:t>
            </a:r>
          </a:p>
          <a:p>
            <a:endParaRPr lang="en-GB" baseline="0" dirty="0" smtClean="0"/>
          </a:p>
        </p:txBody>
      </p:sp>
      <p:sp>
        <p:nvSpPr>
          <p:cNvPr id="4" name="Slide Number Placeholder 3"/>
          <p:cNvSpPr>
            <a:spLocks noGrp="1"/>
          </p:cNvSpPr>
          <p:nvPr>
            <p:ph type="sldNum" sz="quarter" idx="10"/>
          </p:nvPr>
        </p:nvSpPr>
        <p:spPr/>
        <p:txBody>
          <a:bodyPr/>
          <a:lstStyle/>
          <a:p>
            <a:fld id="{E3E60575-068E-47CF-8E93-CC8423F870A5}" type="slidenum">
              <a:rPr lang="en-GB" smtClean="0"/>
              <a:pPr/>
              <a:t>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Content on the internet that is created by</a:t>
            </a:r>
            <a:r>
              <a:rPr lang="en-GB" baseline="0" dirty="0" smtClean="0"/>
              <a:t> USERS</a:t>
            </a:r>
          </a:p>
          <a:p>
            <a:endParaRPr lang="en-GB" baseline="0" dirty="0" smtClean="0"/>
          </a:p>
          <a:p>
            <a:r>
              <a:rPr lang="en-GB" baseline="0" dirty="0" smtClean="0"/>
              <a:t>Allows users to contribute and share information</a:t>
            </a:r>
            <a:endParaRPr lang="en-GB" dirty="0"/>
          </a:p>
        </p:txBody>
      </p:sp>
      <p:sp>
        <p:nvSpPr>
          <p:cNvPr id="4" name="Slide Number Placeholder 3"/>
          <p:cNvSpPr>
            <a:spLocks noGrp="1"/>
          </p:cNvSpPr>
          <p:nvPr>
            <p:ph type="sldNum" sz="quarter" idx="10"/>
          </p:nvPr>
        </p:nvSpPr>
        <p:spPr/>
        <p:txBody>
          <a:bodyPr/>
          <a:lstStyle/>
          <a:p>
            <a:fld id="{E3E60575-068E-47CF-8E93-CC8423F870A5}" type="slidenum">
              <a:rPr lang="en-GB" smtClean="0"/>
              <a:pPr/>
              <a:t>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Match</a:t>
            </a:r>
            <a:r>
              <a:rPr lang="en-GB" baseline="0" dirty="0" smtClean="0"/>
              <a:t> them up at the top and put </a:t>
            </a:r>
            <a:endParaRPr lang="en-GB" dirty="0"/>
          </a:p>
        </p:txBody>
      </p:sp>
      <p:sp>
        <p:nvSpPr>
          <p:cNvPr id="4" name="Slide Number Placeholder 3"/>
          <p:cNvSpPr>
            <a:spLocks noGrp="1"/>
          </p:cNvSpPr>
          <p:nvPr>
            <p:ph type="sldNum" sz="quarter" idx="10"/>
          </p:nvPr>
        </p:nvSpPr>
        <p:spPr/>
        <p:txBody>
          <a:bodyPr/>
          <a:lstStyle/>
          <a:p>
            <a:fld id="{E3E60575-068E-47CF-8E93-CC8423F870A5}" type="slidenum">
              <a:rPr lang="en-GB" smtClean="0"/>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72E821D-3977-4EDF-A679-E231EA9EAB2A}" type="datetimeFigureOut">
              <a:rPr lang="en-US" smtClean="0"/>
              <a:pPr/>
              <a:t>3/26/2014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E8EB14-CF3C-4F2C-B78D-357FF20EF0D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2E821D-3977-4EDF-A679-E231EA9EAB2A}" type="datetimeFigureOut">
              <a:rPr lang="en-US" smtClean="0"/>
              <a:pPr/>
              <a:t>3/26/2014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E8EB14-CF3C-4F2C-B78D-357FF20EF0D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2E821D-3977-4EDF-A679-E231EA9EAB2A}" type="datetimeFigureOut">
              <a:rPr lang="en-US" smtClean="0"/>
              <a:pPr/>
              <a:t>3/26/2014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E8EB14-CF3C-4F2C-B78D-357FF20EF0D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2E821D-3977-4EDF-A679-E231EA9EAB2A}" type="datetimeFigureOut">
              <a:rPr lang="en-US" smtClean="0"/>
              <a:pPr/>
              <a:t>3/26/2014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E8EB14-CF3C-4F2C-B78D-357FF20EF0D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2E821D-3977-4EDF-A679-E231EA9EAB2A}" type="datetimeFigureOut">
              <a:rPr lang="en-US" smtClean="0"/>
              <a:pPr/>
              <a:t>3/26/2014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E8EB14-CF3C-4F2C-B78D-357FF20EF0D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72E821D-3977-4EDF-A679-E231EA9EAB2A}" type="datetimeFigureOut">
              <a:rPr lang="en-US" smtClean="0"/>
              <a:pPr/>
              <a:t>3/26/2014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E8EB14-CF3C-4F2C-B78D-357FF20EF0D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72E821D-3977-4EDF-A679-E231EA9EAB2A}" type="datetimeFigureOut">
              <a:rPr lang="en-US" smtClean="0"/>
              <a:pPr/>
              <a:t>3/26/2014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1E8EB14-CF3C-4F2C-B78D-357FF20EF0D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72E821D-3977-4EDF-A679-E231EA9EAB2A}" type="datetimeFigureOut">
              <a:rPr lang="en-US" smtClean="0"/>
              <a:pPr/>
              <a:t>3/26/2014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1E8EB14-CF3C-4F2C-B78D-357FF20EF0D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2E821D-3977-4EDF-A679-E231EA9EAB2A}" type="datetimeFigureOut">
              <a:rPr lang="en-US" smtClean="0"/>
              <a:pPr/>
              <a:t>3/26/2014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1E8EB14-CF3C-4F2C-B78D-357FF20EF0D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2E821D-3977-4EDF-A679-E231EA9EAB2A}" type="datetimeFigureOut">
              <a:rPr lang="en-US" smtClean="0"/>
              <a:pPr/>
              <a:t>3/26/2014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E8EB14-CF3C-4F2C-B78D-357FF20EF0D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2E821D-3977-4EDF-A679-E231EA9EAB2A}" type="datetimeFigureOut">
              <a:rPr lang="en-US" smtClean="0"/>
              <a:pPr/>
              <a:t>3/26/2014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E8EB14-CF3C-4F2C-B78D-357FF20EF0D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2E821D-3977-4EDF-A679-E231EA9EAB2A}" type="datetimeFigureOut">
              <a:rPr lang="en-US" smtClean="0"/>
              <a:pPr/>
              <a:t>3/26/2014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8EB14-CF3C-4F2C-B78D-357FF20EF0D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Online communities 1</a:t>
            </a:r>
            <a:endParaRPr lang="en-GB" dirty="0"/>
          </a:p>
        </p:txBody>
      </p:sp>
      <p:sp>
        <p:nvSpPr>
          <p:cNvPr id="3" name="Subtitle 2"/>
          <p:cNvSpPr>
            <a:spLocks noGrp="1"/>
          </p:cNvSpPr>
          <p:nvPr>
            <p:ph type="subTitle" idx="1"/>
          </p:nvPr>
        </p:nvSpPr>
        <p:spPr>
          <a:xfrm>
            <a:off x="285720" y="3886200"/>
            <a:ext cx="8501122" cy="1752600"/>
          </a:xfrm>
        </p:spPr>
        <p:txBody>
          <a:bodyPr>
            <a:normAutofit fontScale="92500" lnSpcReduction="20000"/>
          </a:bodyPr>
          <a:lstStyle/>
          <a:p>
            <a:r>
              <a:rPr lang="en-GB" dirty="0" smtClean="0"/>
              <a:t>Theory revision</a:t>
            </a:r>
          </a:p>
          <a:p>
            <a:endParaRPr lang="en-GB" dirty="0" smtClean="0"/>
          </a:p>
          <a:p>
            <a:r>
              <a:rPr lang="en-GB" dirty="0" smtClean="0"/>
              <a:t>Complete some of the activities in this </a:t>
            </a:r>
            <a:r>
              <a:rPr lang="en-GB" dirty="0" err="1" smtClean="0"/>
              <a:t>powerpoint</a:t>
            </a:r>
            <a:r>
              <a:rPr lang="en-GB" dirty="0" smtClean="0"/>
              <a:t> and use the  revision book to answer questions.</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Quick 2 minute task:</a:t>
            </a:r>
            <a:endParaRPr lang="en-GB" dirty="0"/>
          </a:p>
        </p:txBody>
      </p:sp>
      <p:sp>
        <p:nvSpPr>
          <p:cNvPr id="3" name="Content Placeholder 2"/>
          <p:cNvSpPr>
            <a:spLocks noGrp="1"/>
          </p:cNvSpPr>
          <p:nvPr>
            <p:ph idx="1"/>
          </p:nvPr>
        </p:nvSpPr>
        <p:spPr/>
        <p:txBody>
          <a:bodyPr/>
          <a:lstStyle/>
          <a:p>
            <a:r>
              <a:rPr lang="en-GB" dirty="0" smtClean="0"/>
              <a:t>Think of the most obscure topic, hobby or interest you can:</a:t>
            </a:r>
          </a:p>
          <a:p>
            <a:endParaRPr lang="en-GB" dirty="0" smtClean="0"/>
          </a:p>
          <a:p>
            <a:r>
              <a:rPr lang="en-GB" dirty="0" smtClean="0"/>
              <a:t>Is there an online wiki, site, blog, message board dedicated to that topic, hobby or interest...</a:t>
            </a:r>
          </a:p>
          <a:p>
            <a:endParaRPr lang="en-GB" dirty="0" smtClean="0"/>
          </a:p>
          <a:p>
            <a:r>
              <a:rPr lang="en-GB" dirty="0" smtClean="0"/>
              <a:t>Go and find out – you have 2 minutes...</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normAutofit/>
          </a:bodyPr>
          <a:lstStyle/>
          <a:p>
            <a:r>
              <a:rPr lang="en-GB" sz="2000" dirty="0" smtClean="0"/>
              <a:t>User generated reference sites – </a:t>
            </a:r>
            <a:br>
              <a:rPr lang="en-GB" sz="2000" dirty="0" smtClean="0"/>
            </a:br>
            <a:r>
              <a:rPr lang="en-GB" sz="2000" dirty="0" smtClean="0"/>
              <a:t>1. match up the keyword to the meaning</a:t>
            </a:r>
            <a:br>
              <a:rPr lang="en-GB" sz="2000" dirty="0" smtClean="0"/>
            </a:br>
            <a:r>
              <a:rPr lang="en-GB" sz="2000" dirty="0" smtClean="0"/>
              <a:t>2. Decide which of the statements are advantages or disadvantages</a:t>
            </a:r>
            <a:endParaRPr lang="en-GB" sz="2000" dirty="0"/>
          </a:p>
        </p:txBody>
      </p:sp>
      <p:sp>
        <p:nvSpPr>
          <p:cNvPr id="4" name="Rectangle 3"/>
          <p:cNvSpPr/>
          <p:nvPr/>
        </p:nvSpPr>
        <p:spPr>
          <a:xfrm>
            <a:off x="357158" y="1285860"/>
            <a:ext cx="1928794"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Forum / message board</a:t>
            </a:r>
            <a:endParaRPr lang="en-GB" dirty="0"/>
          </a:p>
        </p:txBody>
      </p:sp>
      <p:sp>
        <p:nvSpPr>
          <p:cNvPr id="5" name="Rectangle 4"/>
          <p:cNvSpPr/>
          <p:nvPr/>
        </p:nvSpPr>
        <p:spPr>
          <a:xfrm>
            <a:off x="357158" y="1928802"/>
            <a:ext cx="1928794"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Newsgroups</a:t>
            </a:r>
            <a:endParaRPr lang="en-GB" dirty="0"/>
          </a:p>
        </p:txBody>
      </p:sp>
      <p:sp>
        <p:nvSpPr>
          <p:cNvPr id="6" name="Rectangle 5"/>
          <p:cNvSpPr/>
          <p:nvPr/>
        </p:nvSpPr>
        <p:spPr>
          <a:xfrm>
            <a:off x="357158" y="2571744"/>
            <a:ext cx="1928794"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Wikis</a:t>
            </a:r>
            <a:endParaRPr lang="en-GB" dirty="0"/>
          </a:p>
        </p:txBody>
      </p:sp>
      <p:sp>
        <p:nvSpPr>
          <p:cNvPr id="8" name="Rectangle 7"/>
          <p:cNvSpPr/>
          <p:nvPr/>
        </p:nvSpPr>
        <p:spPr>
          <a:xfrm>
            <a:off x="357158" y="3214686"/>
            <a:ext cx="1928794"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Review sites</a:t>
            </a:r>
          </a:p>
        </p:txBody>
      </p:sp>
      <p:cxnSp>
        <p:nvCxnSpPr>
          <p:cNvPr id="11" name="Straight Connector 10"/>
          <p:cNvCxnSpPr/>
          <p:nvPr/>
        </p:nvCxnSpPr>
        <p:spPr>
          <a:xfrm>
            <a:off x="0" y="4643446"/>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428828" y="1214422"/>
            <a:ext cx="6715172"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Allow people to hold discussions  by posting messages about a topic. The message is usually moderated for unacceptable content or may not be updated instantly.</a:t>
            </a:r>
            <a:endParaRPr lang="en-GB" dirty="0"/>
          </a:p>
        </p:txBody>
      </p:sp>
      <p:sp>
        <p:nvSpPr>
          <p:cNvPr id="14" name="Rectangle 13"/>
          <p:cNvSpPr/>
          <p:nvPr/>
        </p:nvSpPr>
        <p:spPr>
          <a:xfrm>
            <a:off x="2143108" y="2000240"/>
            <a:ext cx="6715172"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Are communities that allow users to discuss a particular updates on a topic</a:t>
            </a:r>
            <a:endParaRPr lang="en-GB" dirty="0"/>
          </a:p>
        </p:txBody>
      </p:sp>
      <p:sp>
        <p:nvSpPr>
          <p:cNvPr id="15" name="Rectangle 14"/>
          <p:cNvSpPr/>
          <p:nvPr/>
        </p:nvSpPr>
        <p:spPr>
          <a:xfrm>
            <a:off x="2214546" y="3286124"/>
            <a:ext cx="6715172"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Allows users to post reviews to inform potential customers of the product/ service they are considering buying</a:t>
            </a:r>
            <a:endParaRPr lang="en-GB" dirty="0"/>
          </a:p>
        </p:txBody>
      </p:sp>
      <p:sp>
        <p:nvSpPr>
          <p:cNvPr id="16" name="Rectangle 15"/>
          <p:cNvSpPr/>
          <p:nvPr/>
        </p:nvSpPr>
        <p:spPr>
          <a:xfrm>
            <a:off x="2143108" y="2643182"/>
            <a:ext cx="6715172"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 site where users can add or edit content collaboratively.</a:t>
            </a:r>
            <a:endParaRPr lang="en-GB" dirty="0"/>
          </a:p>
        </p:txBody>
      </p:sp>
      <p:cxnSp>
        <p:nvCxnSpPr>
          <p:cNvPr id="19" name="Straight Connector 18"/>
          <p:cNvCxnSpPr/>
          <p:nvPr/>
        </p:nvCxnSpPr>
        <p:spPr>
          <a:xfrm rot="5400000">
            <a:off x="3464723" y="5750723"/>
            <a:ext cx="2214554"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4338" name="Picture 2" descr="http://visionwellnesscenter.com/wp-content/uploads/2012/02/thumbs-up.jpg"/>
          <p:cNvPicPr>
            <a:picLocks noChangeAspect="1" noChangeArrowheads="1"/>
          </p:cNvPicPr>
          <p:nvPr/>
        </p:nvPicPr>
        <p:blipFill>
          <a:blip r:embed="rId3" cstate="print"/>
          <a:srcRect/>
          <a:stretch>
            <a:fillRect/>
          </a:stretch>
        </p:blipFill>
        <p:spPr bwMode="auto">
          <a:xfrm>
            <a:off x="0" y="4714884"/>
            <a:ext cx="1339993" cy="1071562"/>
          </a:xfrm>
          <a:prstGeom prst="rect">
            <a:avLst/>
          </a:prstGeom>
          <a:noFill/>
        </p:spPr>
      </p:pic>
      <p:pic>
        <p:nvPicPr>
          <p:cNvPr id="21" name="Picture 2" descr="http://visionwellnesscenter.com/wp-content/uploads/2012/02/thumbs-up.jpg"/>
          <p:cNvPicPr>
            <a:picLocks noChangeAspect="1" noChangeArrowheads="1"/>
          </p:cNvPicPr>
          <p:nvPr/>
        </p:nvPicPr>
        <p:blipFill>
          <a:blip r:embed="rId3" cstate="print"/>
          <a:srcRect/>
          <a:stretch>
            <a:fillRect/>
          </a:stretch>
        </p:blipFill>
        <p:spPr bwMode="auto">
          <a:xfrm rot="10800000">
            <a:off x="7804007" y="4714884"/>
            <a:ext cx="1339993" cy="1071562"/>
          </a:xfrm>
          <a:prstGeom prst="rect">
            <a:avLst/>
          </a:prstGeom>
          <a:noFill/>
        </p:spPr>
      </p:pic>
      <p:sp>
        <p:nvSpPr>
          <p:cNvPr id="22" name="Rectangle 21"/>
          <p:cNvSpPr/>
          <p:nvPr/>
        </p:nvSpPr>
        <p:spPr>
          <a:xfrm>
            <a:off x="285720" y="4714884"/>
            <a:ext cx="4143404" cy="7143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Wikis can easily be changed by users so the information on the websites can be up to date</a:t>
            </a:r>
            <a:endParaRPr lang="en-GB" sz="1600" dirty="0">
              <a:solidFill>
                <a:schemeClr val="tx1"/>
              </a:solidFill>
            </a:endParaRPr>
          </a:p>
        </p:txBody>
      </p:sp>
      <p:sp>
        <p:nvSpPr>
          <p:cNvPr id="23" name="Rectangle 22"/>
          <p:cNvSpPr/>
          <p:nvPr/>
        </p:nvSpPr>
        <p:spPr>
          <a:xfrm>
            <a:off x="4786314" y="4714884"/>
            <a:ext cx="4143404" cy="7143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An internet connection is needed for people to work collaboratively</a:t>
            </a:r>
            <a:endParaRPr lang="en-GB" sz="1600" dirty="0">
              <a:solidFill>
                <a:schemeClr val="tx1"/>
              </a:solidFill>
            </a:endParaRPr>
          </a:p>
        </p:txBody>
      </p:sp>
      <p:sp>
        <p:nvSpPr>
          <p:cNvPr id="24" name="Rectangle 23"/>
          <p:cNvSpPr/>
          <p:nvPr/>
        </p:nvSpPr>
        <p:spPr>
          <a:xfrm>
            <a:off x="4786314" y="5429264"/>
            <a:ext cx="4143404" cy="7143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The information may become disorganised and include errors and </a:t>
            </a:r>
            <a:r>
              <a:rPr lang="en-GB" sz="1600" dirty="0" err="1" smtClean="0">
                <a:solidFill>
                  <a:schemeClr val="tx1"/>
                </a:solidFill>
              </a:rPr>
              <a:t>duplicaiton</a:t>
            </a:r>
            <a:endParaRPr lang="en-GB" sz="1600" dirty="0">
              <a:solidFill>
                <a:schemeClr val="tx1"/>
              </a:solidFill>
            </a:endParaRPr>
          </a:p>
        </p:txBody>
      </p:sp>
      <p:sp>
        <p:nvSpPr>
          <p:cNvPr id="25" name="Rectangle 24"/>
          <p:cNvSpPr/>
          <p:nvPr/>
        </p:nvSpPr>
        <p:spPr>
          <a:xfrm>
            <a:off x="285720" y="5429264"/>
            <a:ext cx="4143404" cy="7143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People from different parts of the world can work together to create content</a:t>
            </a:r>
          </a:p>
        </p:txBody>
      </p:sp>
      <p:sp>
        <p:nvSpPr>
          <p:cNvPr id="26" name="Rectangle 25"/>
          <p:cNvSpPr/>
          <p:nvPr/>
        </p:nvSpPr>
        <p:spPr>
          <a:xfrm>
            <a:off x="285720" y="6143620"/>
            <a:ext cx="4143404" cy="7143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They often do not  require users to pay a fee and contain a huge amount of information.</a:t>
            </a:r>
            <a:endParaRPr lang="en-GB" sz="1600" dirty="0">
              <a:solidFill>
                <a:schemeClr val="tx1"/>
              </a:solidFill>
            </a:endParaRPr>
          </a:p>
        </p:txBody>
      </p:sp>
      <p:sp>
        <p:nvSpPr>
          <p:cNvPr id="27" name="Rectangle 26"/>
          <p:cNvSpPr/>
          <p:nvPr/>
        </p:nvSpPr>
        <p:spPr>
          <a:xfrm>
            <a:off x="4786314" y="6143620"/>
            <a:ext cx="4143404" cy="7143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As anyone can contribute information, it can become inaccurate, </a:t>
            </a:r>
            <a:r>
              <a:rPr lang="en-GB" sz="1600" dirty="0" err="1" smtClean="0">
                <a:solidFill>
                  <a:schemeClr val="tx1"/>
                </a:solidFill>
              </a:rPr>
              <a:t>baised</a:t>
            </a:r>
            <a:r>
              <a:rPr lang="en-GB" sz="1600" dirty="0" smtClean="0">
                <a:solidFill>
                  <a:schemeClr val="tx1"/>
                </a:solidFill>
              </a:rPr>
              <a:t> or untrue if not carefully managed</a:t>
            </a:r>
            <a:endParaRPr lang="en-GB" sz="1600" dirty="0">
              <a:solidFill>
                <a:schemeClr val="tx1"/>
              </a:solidFill>
            </a:endParaRPr>
          </a:p>
        </p:txBody>
      </p:sp>
      <p:sp>
        <p:nvSpPr>
          <p:cNvPr id="28" name="Rectangle 27"/>
          <p:cNvSpPr/>
          <p:nvPr/>
        </p:nvSpPr>
        <p:spPr>
          <a:xfrm>
            <a:off x="357158" y="3857628"/>
            <a:ext cx="1928794"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Chat sites</a:t>
            </a:r>
          </a:p>
        </p:txBody>
      </p:sp>
      <p:sp>
        <p:nvSpPr>
          <p:cNvPr id="29" name="Rectangle 28"/>
          <p:cNvSpPr/>
          <p:nvPr/>
        </p:nvSpPr>
        <p:spPr>
          <a:xfrm>
            <a:off x="2214546" y="3929066"/>
            <a:ext cx="6715172"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An online conference – usually in real time</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11486"/>
          </a:xfrm>
        </p:spPr>
        <p:txBody>
          <a:bodyPr>
            <a:normAutofit fontScale="90000"/>
          </a:bodyPr>
          <a:lstStyle/>
          <a:p>
            <a:pPr algn="l"/>
            <a:r>
              <a:rPr lang="en-GB" dirty="0" smtClean="0"/>
              <a:t>Progress check</a:t>
            </a:r>
            <a:br>
              <a:rPr lang="en-GB" dirty="0" smtClean="0"/>
            </a:br>
            <a:r>
              <a:rPr lang="en-GB" dirty="0" smtClean="0"/>
              <a:t/>
            </a:r>
            <a:br>
              <a:rPr lang="en-GB" dirty="0" smtClean="0"/>
            </a:br>
            <a:r>
              <a:rPr lang="en-GB" dirty="0" smtClean="0"/>
              <a:t>Answer the questions on page 59</a:t>
            </a:r>
            <a:br>
              <a:rPr lang="en-GB" dirty="0" smtClean="0"/>
            </a:br>
            <a:r>
              <a:rPr lang="en-GB" dirty="0" smtClean="0"/>
              <a:t/>
            </a:r>
            <a:br>
              <a:rPr lang="en-GB" dirty="0" smtClean="0"/>
            </a:br>
            <a:r>
              <a:rPr lang="en-GB" dirty="0" smtClean="0"/>
              <a:t>6 marks – 6 minutes...</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 Bookmarking sites</a:t>
            </a:r>
            <a:endParaRPr lang="en-GB" dirty="0"/>
          </a:p>
        </p:txBody>
      </p:sp>
      <p:sp>
        <p:nvSpPr>
          <p:cNvPr id="4" name="Content Placeholder 3"/>
          <p:cNvSpPr>
            <a:spLocks noGrp="1"/>
          </p:cNvSpPr>
          <p:nvPr>
            <p:ph idx="1"/>
          </p:nvPr>
        </p:nvSpPr>
        <p:spPr/>
        <p:txBody>
          <a:bodyPr>
            <a:normAutofit fontScale="85000" lnSpcReduction="10000"/>
          </a:bodyPr>
          <a:lstStyle/>
          <a:p>
            <a:r>
              <a:rPr lang="en-GB" dirty="0" smtClean="0"/>
              <a:t>They are different from user generated reference sites.</a:t>
            </a:r>
          </a:p>
          <a:p>
            <a:endParaRPr lang="en-GB" dirty="0" smtClean="0"/>
          </a:p>
          <a:p>
            <a:r>
              <a:rPr lang="en-GB" dirty="0" smtClean="0"/>
              <a:t>People add bookmarks (</a:t>
            </a:r>
            <a:r>
              <a:rPr lang="en-GB" dirty="0" err="1" smtClean="0"/>
              <a:t>weblinks</a:t>
            </a:r>
            <a:r>
              <a:rPr lang="en-GB" dirty="0" smtClean="0"/>
              <a:t>) rather than contribute information</a:t>
            </a:r>
          </a:p>
          <a:p>
            <a:endParaRPr lang="en-GB" dirty="0" smtClean="0"/>
          </a:p>
          <a:p>
            <a:r>
              <a:rPr lang="en-GB" dirty="0" smtClean="0"/>
              <a:t>“Digg.com” is a social news website where people can share stories and rate them.</a:t>
            </a:r>
          </a:p>
          <a:p>
            <a:endParaRPr lang="en-GB" dirty="0" smtClean="0"/>
          </a:p>
          <a:p>
            <a:r>
              <a:rPr lang="en-GB" dirty="0" smtClean="0"/>
              <a:t>They are places in which people collect internet stuff.</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cstate="print"/>
          <a:srcRect/>
          <a:stretch>
            <a:fillRect/>
          </a:stretch>
        </p:blipFill>
        <p:spPr bwMode="auto">
          <a:xfrm>
            <a:off x="285720" y="500042"/>
            <a:ext cx="2726495" cy="218119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285720" y="2786058"/>
            <a:ext cx="3214711" cy="2571768"/>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2786050" y="1214422"/>
            <a:ext cx="5572132" cy="4457706"/>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 Bookmarking sites</a:t>
            </a:r>
            <a:endParaRPr lang="en-GB" dirty="0"/>
          </a:p>
        </p:txBody>
      </p:sp>
      <p:sp>
        <p:nvSpPr>
          <p:cNvPr id="3" name="Content Placeholder 2"/>
          <p:cNvSpPr>
            <a:spLocks noGrp="1"/>
          </p:cNvSpPr>
          <p:nvPr>
            <p:ph idx="1"/>
          </p:nvPr>
        </p:nvSpPr>
        <p:spPr>
          <a:xfrm>
            <a:off x="457200" y="1600200"/>
            <a:ext cx="8229600" cy="4757757"/>
          </a:xfrm>
        </p:spPr>
        <p:txBody>
          <a:bodyPr>
            <a:normAutofit fontScale="92500" lnSpcReduction="20000"/>
          </a:bodyPr>
          <a:lstStyle/>
          <a:p>
            <a:pPr>
              <a:buNone/>
            </a:pPr>
            <a:r>
              <a:rPr lang="en-GB" dirty="0" smtClean="0"/>
              <a:t>People can store web links online</a:t>
            </a:r>
          </a:p>
          <a:p>
            <a:pPr>
              <a:buNone/>
            </a:pPr>
            <a:r>
              <a:rPr lang="en-GB" dirty="0" smtClean="0"/>
              <a:t>Things are ‘tagged’</a:t>
            </a:r>
          </a:p>
          <a:p>
            <a:pPr>
              <a:buNone/>
            </a:pPr>
            <a:r>
              <a:rPr lang="en-GB" dirty="0" smtClean="0"/>
              <a:t>Tags can be used to search bookmarks by their topic and category</a:t>
            </a:r>
          </a:p>
          <a:p>
            <a:pPr>
              <a:buNone/>
            </a:pPr>
            <a:r>
              <a:rPr lang="en-GB" dirty="0" smtClean="0"/>
              <a:t>People can share bookmarks</a:t>
            </a:r>
          </a:p>
          <a:p>
            <a:pPr>
              <a:buNone/>
            </a:pPr>
            <a:r>
              <a:rPr lang="en-GB" dirty="0" smtClean="0"/>
              <a:t>People can like / dislike or rate content</a:t>
            </a:r>
          </a:p>
          <a:p>
            <a:pPr>
              <a:buNone/>
            </a:pPr>
            <a:r>
              <a:rPr lang="en-GB" dirty="0" smtClean="0"/>
              <a:t>The internet is a fast moving place and can be out of date</a:t>
            </a:r>
          </a:p>
          <a:p>
            <a:pPr>
              <a:buNone/>
            </a:pPr>
            <a:r>
              <a:rPr lang="en-GB" dirty="0" smtClean="0"/>
              <a:t>People can copy the material and pass it off as their own, just because someone else thinks its important does not mean it is.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Creation of knowledge – 10 minute task</a:t>
            </a:r>
            <a:endParaRPr lang="en-GB" dirty="0"/>
          </a:p>
        </p:txBody>
      </p:sp>
      <p:sp>
        <p:nvSpPr>
          <p:cNvPr id="4" name="Content Placeholder 3"/>
          <p:cNvSpPr>
            <a:spLocks noGrp="1"/>
          </p:cNvSpPr>
          <p:nvPr>
            <p:ph idx="1"/>
          </p:nvPr>
        </p:nvSpPr>
        <p:spPr>
          <a:xfrm>
            <a:off x="457200" y="1600200"/>
            <a:ext cx="8229600" cy="4686319"/>
          </a:xfrm>
        </p:spPr>
        <p:txBody>
          <a:bodyPr>
            <a:normAutofit fontScale="92500" lnSpcReduction="20000"/>
          </a:bodyPr>
          <a:lstStyle/>
          <a:p>
            <a:r>
              <a:rPr lang="en-GB" dirty="0" smtClean="0"/>
              <a:t>Discuss the impact of the internet on the way knowledge is created.</a:t>
            </a:r>
          </a:p>
          <a:p>
            <a:r>
              <a:rPr lang="en-GB" dirty="0" smtClean="0"/>
              <a:t>Before answering this 6 mark question...break it down....</a:t>
            </a:r>
          </a:p>
          <a:p>
            <a:endParaRPr lang="en-GB" dirty="0" smtClean="0"/>
          </a:p>
          <a:p>
            <a:pPr>
              <a:buNone/>
            </a:pPr>
            <a:r>
              <a:rPr lang="en-GB" dirty="0" smtClean="0"/>
              <a:t>Some simple starter questions:</a:t>
            </a:r>
          </a:p>
          <a:p>
            <a:r>
              <a:rPr lang="en-GB" dirty="0" smtClean="0"/>
              <a:t>Who can create knowledge?</a:t>
            </a:r>
          </a:p>
          <a:p>
            <a:r>
              <a:rPr lang="en-GB" dirty="0" smtClean="0"/>
              <a:t>How is it shared?</a:t>
            </a:r>
          </a:p>
          <a:p>
            <a:r>
              <a:rPr lang="en-GB" dirty="0" smtClean="0"/>
              <a:t>With whom is it shared?</a:t>
            </a:r>
          </a:p>
          <a:p>
            <a:r>
              <a:rPr lang="en-GB" dirty="0" smtClean="0"/>
              <a:t>The quality and accuracy of the information?</a:t>
            </a:r>
          </a:p>
          <a:p>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Creation of knowledge – page 61</a:t>
            </a:r>
            <a:endParaRPr lang="en-GB" dirty="0"/>
          </a:p>
        </p:txBody>
      </p:sp>
      <p:sp>
        <p:nvSpPr>
          <p:cNvPr id="4" name="Content Placeholder 3"/>
          <p:cNvSpPr>
            <a:spLocks noGrp="1"/>
          </p:cNvSpPr>
          <p:nvPr>
            <p:ph idx="1"/>
          </p:nvPr>
        </p:nvSpPr>
        <p:spPr/>
        <p:txBody>
          <a:bodyPr/>
          <a:lstStyle/>
          <a:p>
            <a:r>
              <a:rPr lang="en-GB" dirty="0" smtClean="0"/>
              <a:t>ICT and online communities have changed the way knowledge is created.</a:t>
            </a:r>
          </a:p>
          <a:p>
            <a:endParaRPr lang="en-GB" dirty="0" smtClean="0"/>
          </a:p>
          <a:p>
            <a:r>
              <a:rPr lang="en-GB" dirty="0" smtClean="0"/>
              <a:t>6 mark question in book</a:t>
            </a:r>
            <a:endParaRPr lang="en-GB" dirty="0"/>
          </a:p>
        </p:txBody>
      </p:sp>
      <p:graphicFrame>
        <p:nvGraphicFramePr>
          <p:cNvPr id="5" name="Table 4"/>
          <p:cNvGraphicFramePr>
            <a:graphicFrameLocks noGrp="1"/>
          </p:cNvGraphicFramePr>
          <p:nvPr/>
        </p:nvGraphicFramePr>
        <p:xfrm>
          <a:off x="428596" y="3000373"/>
          <a:ext cx="8215370" cy="3500460"/>
        </p:xfrm>
        <a:graphic>
          <a:graphicData uri="http://schemas.openxmlformats.org/drawingml/2006/table">
            <a:tbl>
              <a:tblPr firstRow="1" bandRow="1">
                <a:tableStyleId>{5C22544A-7EE6-4342-B048-85BDC9FD1C3A}</a:tableStyleId>
              </a:tblPr>
              <a:tblGrid>
                <a:gridCol w="4107685"/>
                <a:gridCol w="4107685"/>
              </a:tblGrid>
              <a:tr h="700092">
                <a:tc>
                  <a:txBody>
                    <a:bodyPr/>
                    <a:lstStyle/>
                    <a:p>
                      <a:r>
                        <a:rPr lang="en-GB" dirty="0" smtClean="0"/>
                        <a:t>Positives</a:t>
                      </a:r>
                      <a:endParaRPr lang="en-GB" dirty="0"/>
                    </a:p>
                  </a:txBody>
                  <a:tcPr/>
                </a:tc>
                <a:tc>
                  <a:txBody>
                    <a:bodyPr/>
                    <a:lstStyle/>
                    <a:p>
                      <a:r>
                        <a:rPr lang="en-GB" dirty="0" smtClean="0"/>
                        <a:t>Negatives</a:t>
                      </a:r>
                      <a:endParaRPr lang="en-GB" dirty="0"/>
                    </a:p>
                  </a:txBody>
                  <a:tcPr/>
                </a:tc>
              </a:tr>
              <a:tr h="700092">
                <a:tc>
                  <a:txBody>
                    <a:bodyPr/>
                    <a:lstStyle/>
                    <a:p>
                      <a:endParaRPr lang="en-GB" dirty="0"/>
                    </a:p>
                  </a:txBody>
                  <a:tcPr/>
                </a:tc>
                <a:tc>
                  <a:txBody>
                    <a:bodyPr/>
                    <a:lstStyle/>
                    <a:p>
                      <a:endParaRPr lang="en-GB" dirty="0"/>
                    </a:p>
                  </a:txBody>
                  <a:tcPr/>
                </a:tc>
              </a:tr>
              <a:tr h="700092">
                <a:tc>
                  <a:txBody>
                    <a:bodyPr/>
                    <a:lstStyle/>
                    <a:p>
                      <a:endParaRPr lang="en-GB" dirty="0"/>
                    </a:p>
                  </a:txBody>
                  <a:tcPr/>
                </a:tc>
                <a:tc>
                  <a:txBody>
                    <a:bodyPr/>
                    <a:lstStyle/>
                    <a:p>
                      <a:endParaRPr lang="en-GB" dirty="0"/>
                    </a:p>
                  </a:txBody>
                  <a:tcPr/>
                </a:tc>
              </a:tr>
              <a:tr h="700092">
                <a:tc>
                  <a:txBody>
                    <a:bodyPr/>
                    <a:lstStyle/>
                    <a:p>
                      <a:endParaRPr lang="en-GB" dirty="0"/>
                    </a:p>
                  </a:txBody>
                  <a:tcPr/>
                </a:tc>
                <a:tc>
                  <a:txBody>
                    <a:bodyPr/>
                    <a:lstStyle/>
                    <a:p>
                      <a:endParaRPr lang="en-GB" dirty="0"/>
                    </a:p>
                  </a:txBody>
                  <a:tcPr/>
                </a:tc>
              </a:tr>
              <a:tr h="700092">
                <a:tc>
                  <a:txBody>
                    <a:bodyPr/>
                    <a:lstStyle/>
                    <a:p>
                      <a:endParaRPr lang="en-GB" dirty="0"/>
                    </a:p>
                  </a:txBody>
                  <a:tcPr/>
                </a:tc>
                <a:tc>
                  <a:txBody>
                    <a:bodyPr/>
                    <a:lstStyle/>
                    <a:p>
                      <a:endParaRPr lang="en-GB"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Creation of knowledge</a:t>
            </a:r>
            <a:endParaRPr lang="en-GB" dirty="0"/>
          </a:p>
        </p:txBody>
      </p:sp>
      <p:sp>
        <p:nvSpPr>
          <p:cNvPr id="4" name="Content Placeholder 3"/>
          <p:cNvSpPr>
            <a:spLocks noGrp="1"/>
          </p:cNvSpPr>
          <p:nvPr>
            <p:ph idx="1"/>
          </p:nvPr>
        </p:nvSpPr>
        <p:spPr>
          <a:xfrm>
            <a:off x="457200" y="1600201"/>
            <a:ext cx="8229600" cy="1185858"/>
          </a:xfrm>
        </p:spPr>
        <p:txBody>
          <a:bodyPr/>
          <a:lstStyle/>
          <a:p>
            <a:r>
              <a:rPr lang="en-GB" dirty="0" smtClean="0"/>
              <a:t>Discuss the impact of the internet on the way knowledge is created.</a:t>
            </a:r>
            <a:endParaRPr lang="en-GB" dirty="0"/>
          </a:p>
        </p:txBody>
      </p:sp>
      <p:graphicFrame>
        <p:nvGraphicFramePr>
          <p:cNvPr id="5" name="Table 4"/>
          <p:cNvGraphicFramePr>
            <a:graphicFrameLocks noGrp="1"/>
          </p:cNvGraphicFramePr>
          <p:nvPr/>
        </p:nvGraphicFramePr>
        <p:xfrm>
          <a:off x="428596" y="3000373"/>
          <a:ext cx="8215370" cy="3714768"/>
        </p:xfrm>
        <a:graphic>
          <a:graphicData uri="http://schemas.openxmlformats.org/drawingml/2006/table">
            <a:tbl>
              <a:tblPr firstRow="1" bandRow="1">
                <a:tableStyleId>{5C22544A-7EE6-4342-B048-85BDC9FD1C3A}</a:tableStyleId>
              </a:tblPr>
              <a:tblGrid>
                <a:gridCol w="4107685"/>
                <a:gridCol w="4107685"/>
              </a:tblGrid>
              <a:tr h="700092">
                <a:tc>
                  <a:txBody>
                    <a:bodyPr/>
                    <a:lstStyle/>
                    <a:p>
                      <a:r>
                        <a:rPr lang="en-GB" dirty="0" smtClean="0"/>
                        <a:t>Positives</a:t>
                      </a:r>
                      <a:endParaRPr lang="en-GB" dirty="0"/>
                    </a:p>
                  </a:txBody>
                  <a:tcPr/>
                </a:tc>
                <a:tc>
                  <a:txBody>
                    <a:bodyPr/>
                    <a:lstStyle/>
                    <a:p>
                      <a:r>
                        <a:rPr lang="en-GB" dirty="0" smtClean="0"/>
                        <a:t>Negatives</a:t>
                      </a:r>
                      <a:endParaRPr lang="en-GB" dirty="0"/>
                    </a:p>
                  </a:txBody>
                  <a:tcPr/>
                </a:tc>
              </a:tr>
              <a:tr h="700092">
                <a:tc>
                  <a:txBody>
                    <a:bodyPr/>
                    <a:lstStyle/>
                    <a:p>
                      <a:r>
                        <a:rPr lang="en-GB" dirty="0" smtClean="0"/>
                        <a:t>Published  immediately over the</a:t>
                      </a:r>
                      <a:r>
                        <a:rPr lang="en-GB" baseline="0" dirty="0" smtClean="0"/>
                        <a:t> world</a:t>
                      </a:r>
                    </a:p>
                    <a:p>
                      <a:r>
                        <a:rPr lang="en-GB" baseline="0" dirty="0" smtClean="0"/>
                        <a:t>Constantly updated</a:t>
                      </a:r>
                      <a:endParaRPr lang="en-GB" dirty="0"/>
                    </a:p>
                  </a:txBody>
                  <a:tcPr/>
                </a:tc>
                <a:tc>
                  <a:txBody>
                    <a:bodyPr/>
                    <a:lstStyle/>
                    <a:p>
                      <a:r>
                        <a:rPr lang="en-GB" dirty="0" smtClean="0"/>
                        <a:t>It</a:t>
                      </a:r>
                      <a:r>
                        <a:rPr lang="en-GB" baseline="0" dirty="0" smtClean="0"/>
                        <a:t> is </a:t>
                      </a:r>
                      <a:r>
                        <a:rPr lang="en-GB" baseline="0" dirty="0" err="1" smtClean="0"/>
                        <a:t>overwelming</a:t>
                      </a:r>
                      <a:r>
                        <a:rPr lang="en-GB" baseline="0" dirty="0" smtClean="0"/>
                        <a:t> – there is a lot of information</a:t>
                      </a:r>
                      <a:endParaRPr lang="en-GB" dirty="0"/>
                    </a:p>
                  </a:txBody>
                  <a:tcPr/>
                </a:tc>
              </a:tr>
              <a:tr h="700092">
                <a:tc>
                  <a:txBody>
                    <a:bodyPr/>
                    <a:lstStyle/>
                    <a:p>
                      <a:r>
                        <a:rPr lang="en-GB" dirty="0" smtClean="0"/>
                        <a:t>Everyone</a:t>
                      </a:r>
                      <a:r>
                        <a:rPr lang="en-GB" baseline="0" dirty="0" smtClean="0"/>
                        <a:t> and anyone can publish</a:t>
                      </a:r>
                    </a:p>
                    <a:p>
                      <a:r>
                        <a:rPr lang="en-GB" baseline="0" dirty="0" smtClean="0"/>
                        <a:t>Content shared automatically</a:t>
                      </a:r>
                      <a:endParaRPr lang="en-GB" dirty="0"/>
                    </a:p>
                  </a:txBody>
                  <a:tcPr/>
                </a:tc>
                <a:tc>
                  <a:txBody>
                    <a:bodyPr/>
                    <a:lstStyle/>
                    <a:p>
                      <a:r>
                        <a:rPr lang="en-GB" dirty="0" smtClean="0"/>
                        <a:t>No one checks for bias or inaccuracy?</a:t>
                      </a:r>
                    </a:p>
                    <a:p>
                      <a:r>
                        <a:rPr lang="en-GB" dirty="0" smtClean="0"/>
                        <a:t>How do we know that it is true?</a:t>
                      </a:r>
                    </a:p>
                    <a:p>
                      <a:r>
                        <a:rPr lang="en-GB" dirty="0" smtClean="0"/>
                        <a:t>How</a:t>
                      </a:r>
                      <a:r>
                        <a:rPr lang="en-GB" baseline="0" dirty="0" smtClean="0"/>
                        <a:t> do we know its just not misleading?</a:t>
                      </a:r>
                      <a:endParaRPr lang="en-GB" dirty="0"/>
                    </a:p>
                  </a:txBody>
                  <a:tcPr/>
                </a:tc>
              </a:tr>
              <a:tr h="700092">
                <a:tc>
                  <a:txBody>
                    <a:bodyPr/>
                    <a:lstStyle/>
                    <a:p>
                      <a:r>
                        <a:rPr lang="en-GB" dirty="0" smtClean="0"/>
                        <a:t>Readers and users</a:t>
                      </a:r>
                      <a:r>
                        <a:rPr lang="en-GB" baseline="0" dirty="0" smtClean="0"/>
                        <a:t> can decide which is important</a:t>
                      </a:r>
                      <a:endParaRPr lang="en-GB" dirty="0"/>
                    </a:p>
                  </a:txBody>
                  <a:tcPr/>
                </a:tc>
                <a:tc>
                  <a:txBody>
                    <a:bodyPr/>
                    <a:lstStyle/>
                    <a:p>
                      <a:r>
                        <a:rPr lang="en-GB" dirty="0" smtClean="0"/>
                        <a:t>People without technology</a:t>
                      </a:r>
                      <a:r>
                        <a:rPr lang="en-GB" baseline="0" dirty="0" smtClean="0"/>
                        <a:t> cannot access the information  - the digital divide</a:t>
                      </a:r>
                      <a:endParaRPr lang="en-GB" dirty="0"/>
                    </a:p>
                  </a:txBody>
                  <a:tcPr/>
                </a:tc>
              </a:tr>
              <a:tr h="700092">
                <a:tc>
                  <a:txBody>
                    <a:bodyPr/>
                    <a:lstStyle/>
                    <a:p>
                      <a:r>
                        <a:rPr lang="en-GB" dirty="0" smtClean="0"/>
                        <a:t>Information</a:t>
                      </a:r>
                      <a:r>
                        <a:rPr lang="en-GB" baseline="0" dirty="0" smtClean="0"/>
                        <a:t> can be made accessible all over the world by anyone (universities)</a:t>
                      </a:r>
                      <a:endParaRPr lang="en-GB" dirty="0"/>
                    </a:p>
                  </a:txBody>
                  <a:tcPr/>
                </a:tc>
                <a:tc>
                  <a:txBody>
                    <a:bodyPr/>
                    <a:lstStyle/>
                    <a:p>
                      <a:endParaRPr lang="en-GB" dirty="0"/>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Creation of knowledge - framework</a:t>
            </a:r>
            <a:endParaRPr lang="en-GB" dirty="0"/>
          </a:p>
        </p:txBody>
      </p:sp>
      <p:sp>
        <p:nvSpPr>
          <p:cNvPr id="4" name="Content Placeholder 3"/>
          <p:cNvSpPr>
            <a:spLocks noGrp="1"/>
          </p:cNvSpPr>
          <p:nvPr>
            <p:ph idx="1"/>
          </p:nvPr>
        </p:nvSpPr>
        <p:spPr>
          <a:xfrm>
            <a:off x="457200" y="1600200"/>
            <a:ext cx="8229600" cy="4972071"/>
          </a:xfrm>
        </p:spPr>
        <p:txBody>
          <a:bodyPr>
            <a:normAutofit fontScale="77500" lnSpcReduction="20000"/>
          </a:bodyPr>
          <a:lstStyle/>
          <a:p>
            <a:r>
              <a:rPr lang="en-GB" dirty="0" smtClean="0"/>
              <a:t>Discuss the impact of the internet on the way knowledge is created.</a:t>
            </a:r>
          </a:p>
          <a:p>
            <a:endParaRPr lang="en-GB" dirty="0" smtClean="0"/>
          </a:p>
          <a:p>
            <a:r>
              <a:rPr lang="en-GB" dirty="0" err="1" smtClean="0"/>
              <a:t>E.g</a:t>
            </a:r>
            <a:r>
              <a:rPr lang="en-GB" dirty="0" smtClean="0"/>
              <a:t> “The internet has meant that millions/billions of people have access to news and up to date information however this has lead to those people without an internet connection to miss out on information spread on the web” </a:t>
            </a:r>
          </a:p>
          <a:p>
            <a:endParaRPr lang="en-GB" dirty="0" smtClean="0"/>
          </a:p>
          <a:p>
            <a:pPr>
              <a:buNone/>
            </a:pPr>
            <a:r>
              <a:rPr lang="en-GB" dirty="0" smtClean="0"/>
              <a:t>“The internet has revolutionised the way that knowledge is created...”</a:t>
            </a:r>
          </a:p>
          <a:p>
            <a:pPr>
              <a:buNone/>
            </a:pPr>
            <a:r>
              <a:rPr lang="en-GB" dirty="0" smtClean="0"/>
              <a:t>“The internet has meant that....HOWEVER (connective)...this has lead to...”</a:t>
            </a:r>
          </a:p>
          <a:p>
            <a:r>
              <a:rPr lang="en-GB" dirty="0" smtClean="0"/>
              <a:t>3 x positives ? 3 x negatives?</a:t>
            </a:r>
          </a:p>
          <a:p>
            <a:endParaRPr lang="en-GB" dirty="0" smtClean="0"/>
          </a:p>
          <a:p>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 up...do the starter task</a:t>
            </a:r>
            <a:endParaRPr lang="en-GB" dirty="0"/>
          </a:p>
        </p:txBody>
      </p:sp>
      <p:pic>
        <p:nvPicPr>
          <p:cNvPr id="1026" name="Picture 2"/>
          <p:cNvPicPr>
            <a:picLocks noChangeAspect="1" noChangeArrowheads="1"/>
          </p:cNvPicPr>
          <p:nvPr/>
        </p:nvPicPr>
        <p:blipFill>
          <a:blip r:embed="rId2"/>
          <a:srcRect l="54492" t="18311" r="13867" b="70703"/>
          <a:stretch>
            <a:fillRect/>
          </a:stretch>
        </p:blipFill>
        <p:spPr bwMode="auto">
          <a:xfrm>
            <a:off x="0" y="2071678"/>
            <a:ext cx="9144000" cy="254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did we do in our revision lesson...</a:t>
            </a:r>
            <a:endParaRPr lang="en-GB" dirty="0"/>
          </a:p>
        </p:txBody>
      </p:sp>
      <p:sp>
        <p:nvSpPr>
          <p:cNvPr id="4" name="Content Placeholder 3"/>
          <p:cNvSpPr>
            <a:spLocks noGrp="1"/>
          </p:cNvSpPr>
          <p:nvPr>
            <p:ph idx="1"/>
          </p:nvPr>
        </p:nvSpPr>
        <p:spPr/>
        <p:txBody>
          <a:bodyPr/>
          <a:lstStyle/>
          <a:p>
            <a:r>
              <a:rPr lang="en-GB" dirty="0" smtClean="0"/>
              <a:t>All will be able to identify types of online communities and the differences</a:t>
            </a:r>
          </a:p>
          <a:p>
            <a:r>
              <a:rPr lang="en-GB" dirty="0" smtClean="0"/>
              <a:t>Most will be able to describe the positives &amp; negatives of Social Networking</a:t>
            </a:r>
          </a:p>
          <a:p>
            <a:r>
              <a:rPr lang="en-GB" dirty="0" smtClean="0"/>
              <a:t>Most will be able describe different user generated sites and identify pros and cons.</a:t>
            </a:r>
          </a:p>
          <a:p>
            <a:r>
              <a:rPr lang="en-GB" dirty="0" smtClean="0"/>
              <a:t>Some will be able to discuss how the internet changes the way knowledge is created.</a:t>
            </a:r>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Starter - Online communities – what are they?</a:t>
            </a:r>
            <a:endParaRPr lang="en-GB" dirty="0"/>
          </a:p>
        </p:txBody>
      </p:sp>
      <p:sp>
        <p:nvSpPr>
          <p:cNvPr id="7" name="Rectangle 6"/>
          <p:cNvSpPr/>
          <p:nvPr/>
        </p:nvSpPr>
        <p:spPr>
          <a:xfrm>
            <a:off x="357158" y="1714488"/>
            <a:ext cx="1571636" cy="1143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Social Networking</a:t>
            </a:r>
            <a:endParaRPr lang="en-GB" dirty="0"/>
          </a:p>
        </p:txBody>
      </p:sp>
      <p:sp>
        <p:nvSpPr>
          <p:cNvPr id="8" name="Rectangle 7"/>
          <p:cNvSpPr/>
          <p:nvPr/>
        </p:nvSpPr>
        <p:spPr>
          <a:xfrm>
            <a:off x="428596" y="3143248"/>
            <a:ext cx="1571636" cy="1143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Blogs</a:t>
            </a:r>
            <a:endParaRPr lang="en-GB" dirty="0"/>
          </a:p>
        </p:txBody>
      </p:sp>
      <p:sp>
        <p:nvSpPr>
          <p:cNvPr id="9" name="Rectangle 8"/>
          <p:cNvSpPr/>
          <p:nvPr/>
        </p:nvSpPr>
        <p:spPr>
          <a:xfrm>
            <a:off x="428596" y="4786322"/>
            <a:ext cx="1571636" cy="1143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Microblogs</a:t>
            </a:r>
            <a:endParaRPr lang="en-GB" dirty="0"/>
          </a:p>
        </p:txBody>
      </p:sp>
      <p:sp>
        <p:nvSpPr>
          <p:cNvPr id="10" name="Rectangle 9"/>
          <p:cNvSpPr/>
          <p:nvPr/>
        </p:nvSpPr>
        <p:spPr>
          <a:xfrm>
            <a:off x="4786314" y="1643050"/>
            <a:ext cx="1571636" cy="1143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Online work spaces</a:t>
            </a:r>
            <a:endParaRPr lang="en-GB" dirty="0"/>
          </a:p>
        </p:txBody>
      </p:sp>
      <p:sp>
        <p:nvSpPr>
          <p:cNvPr id="11" name="Rectangle 10"/>
          <p:cNvSpPr/>
          <p:nvPr/>
        </p:nvSpPr>
        <p:spPr>
          <a:xfrm>
            <a:off x="4786314" y="3286124"/>
            <a:ext cx="1571636" cy="1143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Virtual worlds</a:t>
            </a:r>
          </a:p>
        </p:txBody>
      </p:sp>
      <p:sp>
        <p:nvSpPr>
          <p:cNvPr id="12" name="Rectangle 11"/>
          <p:cNvSpPr/>
          <p:nvPr/>
        </p:nvSpPr>
        <p:spPr>
          <a:xfrm>
            <a:off x="4857752" y="4786322"/>
            <a:ext cx="1571636" cy="1143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User generated sites</a:t>
            </a:r>
          </a:p>
        </p:txBody>
      </p:sp>
      <p:sp>
        <p:nvSpPr>
          <p:cNvPr id="14" name="Rectangle 13"/>
          <p:cNvSpPr/>
          <p:nvPr/>
        </p:nvSpPr>
        <p:spPr>
          <a:xfrm>
            <a:off x="2000232" y="1714488"/>
            <a:ext cx="2357454" cy="114300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Online community where people are linked together using personal information</a:t>
            </a:r>
            <a:endParaRPr lang="en-GB" dirty="0">
              <a:solidFill>
                <a:schemeClr val="tx1"/>
              </a:solidFill>
            </a:endParaRPr>
          </a:p>
        </p:txBody>
      </p:sp>
      <p:sp>
        <p:nvSpPr>
          <p:cNvPr id="15" name="Rectangle 14"/>
          <p:cNvSpPr/>
          <p:nvPr/>
        </p:nvSpPr>
        <p:spPr>
          <a:xfrm>
            <a:off x="2071670" y="3143248"/>
            <a:ext cx="2357454" cy="114300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An online journal</a:t>
            </a:r>
            <a:endParaRPr lang="en-GB" dirty="0">
              <a:solidFill>
                <a:schemeClr val="tx1"/>
              </a:solidFill>
            </a:endParaRPr>
          </a:p>
        </p:txBody>
      </p:sp>
      <p:sp>
        <p:nvSpPr>
          <p:cNvPr id="16" name="Rectangle 15"/>
          <p:cNvSpPr/>
          <p:nvPr/>
        </p:nvSpPr>
        <p:spPr>
          <a:xfrm>
            <a:off x="2071670" y="4786322"/>
            <a:ext cx="2357454" cy="114300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Web communication using short text messages (twitter for example)</a:t>
            </a:r>
            <a:endParaRPr lang="en-GB" dirty="0">
              <a:solidFill>
                <a:schemeClr val="tx1"/>
              </a:solidFill>
            </a:endParaRPr>
          </a:p>
        </p:txBody>
      </p:sp>
      <p:sp>
        <p:nvSpPr>
          <p:cNvPr id="17" name="Rectangle 16"/>
          <p:cNvSpPr/>
          <p:nvPr/>
        </p:nvSpPr>
        <p:spPr>
          <a:xfrm>
            <a:off x="6429388" y="1643050"/>
            <a:ext cx="2428860" cy="114300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A online place where people can work together in collaboration</a:t>
            </a:r>
            <a:endParaRPr lang="en-GB" sz="1400" dirty="0">
              <a:solidFill>
                <a:schemeClr val="tx1"/>
              </a:solidFill>
            </a:endParaRPr>
          </a:p>
        </p:txBody>
      </p:sp>
      <p:sp>
        <p:nvSpPr>
          <p:cNvPr id="18" name="Rectangle 17"/>
          <p:cNvSpPr/>
          <p:nvPr/>
        </p:nvSpPr>
        <p:spPr>
          <a:xfrm>
            <a:off x="6429388" y="3286124"/>
            <a:ext cx="2428860" cy="114300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Computer based simulation environment – using avatars to represent themselves </a:t>
            </a:r>
          </a:p>
        </p:txBody>
      </p:sp>
      <p:sp>
        <p:nvSpPr>
          <p:cNvPr id="19" name="Rectangle 18"/>
          <p:cNvSpPr/>
          <p:nvPr/>
        </p:nvSpPr>
        <p:spPr>
          <a:xfrm>
            <a:off x="6429388" y="4786322"/>
            <a:ext cx="2428860" cy="114300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Sites where the content is created solely by users</a:t>
            </a:r>
          </a:p>
        </p:txBody>
      </p:sp>
      <p:sp>
        <p:nvSpPr>
          <p:cNvPr id="20" name="Rectangle 19"/>
          <p:cNvSpPr/>
          <p:nvPr/>
        </p:nvSpPr>
        <p:spPr>
          <a:xfrm>
            <a:off x="8449953" y="2607747"/>
            <a:ext cx="359394" cy="369332"/>
          </a:xfrm>
          <a:prstGeom prst="rect">
            <a:avLst/>
          </a:prstGeom>
        </p:spPr>
        <p:txBody>
          <a:bodyPr wrap="none">
            <a:spAutoFit/>
          </a:bodyPr>
          <a:lstStyle/>
          <a:p>
            <a:r>
              <a:rPr lang="en-GB" dirty="0" err="1" smtClean="0">
                <a:solidFill>
                  <a:prstClr val="black"/>
                </a:solidFill>
              </a:rPr>
              <a:t>ni</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Lesson outcomes</a:t>
            </a:r>
            <a:endParaRPr lang="en-GB" dirty="0"/>
          </a:p>
        </p:txBody>
      </p:sp>
      <p:sp>
        <p:nvSpPr>
          <p:cNvPr id="4" name="Content Placeholder 3"/>
          <p:cNvSpPr>
            <a:spLocks noGrp="1"/>
          </p:cNvSpPr>
          <p:nvPr>
            <p:ph idx="1"/>
          </p:nvPr>
        </p:nvSpPr>
        <p:spPr/>
        <p:txBody>
          <a:bodyPr/>
          <a:lstStyle/>
          <a:p>
            <a:r>
              <a:rPr lang="en-GB" dirty="0" smtClean="0"/>
              <a:t>All will be able to identify types of online communities and the differences</a:t>
            </a:r>
          </a:p>
          <a:p>
            <a:r>
              <a:rPr lang="en-GB" dirty="0" smtClean="0"/>
              <a:t>Most will be able to describe the positives &amp; negatives of Social Networking</a:t>
            </a:r>
          </a:p>
          <a:p>
            <a:r>
              <a:rPr lang="en-GB" dirty="0" smtClean="0"/>
              <a:t>Most will be able describe different user generated sites and identify pros and cons.</a:t>
            </a:r>
          </a:p>
          <a:p>
            <a:r>
              <a:rPr lang="en-GB" dirty="0" smtClean="0"/>
              <a:t>Some will be able to discuss how the internet changes the way knowledge is created.</a:t>
            </a:r>
          </a:p>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868742"/>
          </a:xfrm>
        </p:spPr>
        <p:txBody>
          <a:bodyPr>
            <a:normAutofit/>
          </a:bodyPr>
          <a:lstStyle/>
          <a:p>
            <a:pPr algn="l"/>
            <a:r>
              <a:rPr lang="en-GB" dirty="0" smtClean="0"/>
              <a:t>Progress check...</a:t>
            </a:r>
            <a:br>
              <a:rPr lang="en-GB" dirty="0" smtClean="0"/>
            </a:br>
            <a:r>
              <a:rPr lang="en-GB" dirty="0" smtClean="0"/>
              <a:t/>
            </a:r>
            <a:br>
              <a:rPr lang="en-GB" dirty="0" smtClean="0"/>
            </a:br>
            <a:r>
              <a:rPr lang="en-GB" dirty="0" smtClean="0"/>
              <a:t>Answer question (b) on page 56.</a:t>
            </a:r>
            <a:br>
              <a:rPr lang="en-GB" dirty="0" smtClean="0"/>
            </a:br>
            <a:r>
              <a:rPr lang="en-GB" dirty="0" smtClean="0"/>
              <a:t/>
            </a:r>
            <a:br>
              <a:rPr lang="en-GB" dirty="0" smtClean="0"/>
            </a:br>
            <a:r>
              <a:rPr lang="en-GB" dirty="0" smtClean="0"/>
              <a:t>2 marks – 2 minutes</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586758" cy="1143000"/>
          </a:xfrm>
        </p:spPr>
        <p:txBody>
          <a:bodyPr>
            <a:normAutofit fontScale="90000"/>
          </a:bodyPr>
          <a:lstStyle/>
          <a:p>
            <a:r>
              <a:rPr lang="en-GB" dirty="0" smtClean="0"/>
              <a:t>Social Networks – quick class question...</a:t>
            </a:r>
            <a:endParaRPr lang="en-GB" dirty="0"/>
          </a:p>
        </p:txBody>
      </p:sp>
      <p:sp>
        <p:nvSpPr>
          <p:cNvPr id="4" name="Content Placeholder 3"/>
          <p:cNvSpPr>
            <a:spLocks noGrp="1"/>
          </p:cNvSpPr>
          <p:nvPr>
            <p:ph idx="1"/>
          </p:nvPr>
        </p:nvSpPr>
        <p:spPr/>
        <p:txBody>
          <a:bodyPr/>
          <a:lstStyle/>
          <a:p>
            <a:r>
              <a:rPr lang="en-GB" dirty="0" smtClean="0"/>
              <a:t>How would you define a social network?</a:t>
            </a:r>
          </a:p>
          <a:p>
            <a:r>
              <a:rPr lang="en-GB" dirty="0" smtClean="0"/>
              <a:t>What makes it different from say: a message board or site about; </a:t>
            </a:r>
            <a:r>
              <a:rPr lang="en-GB" dirty="0" err="1" smtClean="0"/>
              <a:t>e.g</a:t>
            </a:r>
            <a:r>
              <a:rPr lang="en-GB" dirty="0" smtClean="0"/>
              <a:t> ‘One direction’</a:t>
            </a:r>
          </a:p>
        </p:txBody>
      </p:sp>
      <p:sp>
        <p:nvSpPr>
          <p:cNvPr id="6" name="Rectangle 5"/>
          <p:cNvSpPr/>
          <p:nvPr/>
        </p:nvSpPr>
        <p:spPr>
          <a:xfrm>
            <a:off x="571472" y="3429000"/>
            <a:ext cx="8143932" cy="27146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smtClean="0"/>
              <a:t>Answer:</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 Networks – good and bad:</a:t>
            </a:r>
            <a:endParaRPr lang="en-GB" dirty="0"/>
          </a:p>
        </p:txBody>
      </p:sp>
      <p:sp>
        <p:nvSpPr>
          <p:cNvPr id="4" name="Content Placeholder 3"/>
          <p:cNvSpPr>
            <a:spLocks noGrp="1"/>
          </p:cNvSpPr>
          <p:nvPr>
            <p:ph idx="1"/>
          </p:nvPr>
        </p:nvSpPr>
        <p:spPr>
          <a:xfrm>
            <a:off x="428596" y="1214422"/>
            <a:ext cx="8229600" cy="4525963"/>
          </a:xfrm>
        </p:spPr>
        <p:txBody>
          <a:bodyPr/>
          <a:lstStyle/>
          <a:p>
            <a:r>
              <a:rPr lang="en-GB" dirty="0" smtClean="0"/>
              <a:t>Definition:- An online community where people are </a:t>
            </a:r>
            <a:r>
              <a:rPr lang="en-GB" b="1" dirty="0" smtClean="0"/>
              <a:t>linked </a:t>
            </a:r>
            <a:r>
              <a:rPr lang="en-GB" dirty="0" smtClean="0"/>
              <a:t>together using their personal information</a:t>
            </a:r>
          </a:p>
          <a:p>
            <a:r>
              <a:rPr lang="en-GB" sz="2000" dirty="0" smtClean="0"/>
              <a:t>In an exam you might have a question about something to do with Social networks and benefits and downsides.</a:t>
            </a:r>
            <a:endParaRPr lang="en-GB" sz="2000" dirty="0"/>
          </a:p>
        </p:txBody>
      </p:sp>
      <p:graphicFrame>
        <p:nvGraphicFramePr>
          <p:cNvPr id="5" name="Table 4"/>
          <p:cNvGraphicFramePr>
            <a:graphicFrameLocks noGrp="1"/>
          </p:cNvGraphicFramePr>
          <p:nvPr/>
        </p:nvGraphicFramePr>
        <p:xfrm>
          <a:off x="357158" y="3500438"/>
          <a:ext cx="8501122" cy="2926080"/>
        </p:xfrm>
        <a:graphic>
          <a:graphicData uri="http://schemas.openxmlformats.org/drawingml/2006/table">
            <a:tbl>
              <a:tblPr firstRow="1" bandRow="1">
                <a:tableStyleId>{5C22544A-7EE6-4342-B048-85BDC9FD1C3A}</a:tableStyleId>
              </a:tblPr>
              <a:tblGrid>
                <a:gridCol w="4250561"/>
                <a:gridCol w="4250561"/>
              </a:tblGrid>
              <a:tr h="344051">
                <a:tc>
                  <a:txBody>
                    <a:bodyPr/>
                    <a:lstStyle/>
                    <a:p>
                      <a:r>
                        <a:rPr lang="en-GB" dirty="0" smtClean="0"/>
                        <a:t>Advantages</a:t>
                      </a:r>
                      <a:r>
                        <a:rPr lang="en-GB" baseline="0" dirty="0" smtClean="0"/>
                        <a:t>  - what are the good features?</a:t>
                      </a:r>
                      <a:endParaRPr lang="en-GB" dirty="0"/>
                    </a:p>
                  </a:txBody>
                  <a:tcPr/>
                </a:tc>
                <a:tc>
                  <a:txBody>
                    <a:bodyPr/>
                    <a:lstStyle/>
                    <a:p>
                      <a:r>
                        <a:rPr lang="en-GB" dirty="0" smtClean="0"/>
                        <a:t>Disadvantages – what</a:t>
                      </a:r>
                      <a:r>
                        <a:rPr lang="en-GB" baseline="0" dirty="0" smtClean="0"/>
                        <a:t> problems are there?</a:t>
                      </a:r>
                      <a:endParaRPr lang="en-GB" dirty="0"/>
                    </a:p>
                  </a:txBody>
                  <a:tcPr/>
                </a:tc>
              </a:tr>
              <a:tr h="344051">
                <a:tc>
                  <a:txBody>
                    <a:bodyPr/>
                    <a:lstStyle/>
                    <a:p>
                      <a:endParaRPr lang="en-GB" dirty="0" smtClean="0"/>
                    </a:p>
                    <a:p>
                      <a:r>
                        <a:rPr lang="en-GB" dirty="0" smtClean="0"/>
                        <a:t>One message to reach</a:t>
                      </a:r>
                      <a:r>
                        <a:rPr lang="en-GB" baseline="0" dirty="0" smtClean="0"/>
                        <a:t> lots</a:t>
                      </a:r>
                    </a:p>
                    <a:p>
                      <a:r>
                        <a:rPr lang="en-GB" baseline="0" dirty="0" smtClean="0"/>
                        <a:t>Allows real time chat</a:t>
                      </a:r>
                    </a:p>
                    <a:p>
                      <a:r>
                        <a:rPr lang="en-GB" baseline="0" dirty="0" smtClean="0"/>
                        <a:t>Can send messages on the internet rather than SMS or phone signal</a:t>
                      </a:r>
                    </a:p>
                    <a:p>
                      <a:r>
                        <a:rPr lang="en-GB" baseline="0" dirty="0" smtClean="0"/>
                        <a:t>Can add metadata such as date time location of photo taken</a:t>
                      </a:r>
                    </a:p>
                    <a:p>
                      <a:r>
                        <a:rPr lang="en-GB" baseline="0" dirty="0" smtClean="0"/>
                        <a:t>Can upload and share multimedia</a:t>
                      </a:r>
                    </a:p>
                    <a:p>
                      <a:endParaRPr lang="en-GB" dirty="0"/>
                    </a:p>
                  </a:txBody>
                  <a:tcPr/>
                </a:tc>
                <a:tc>
                  <a:txBody>
                    <a:bodyPr/>
                    <a:lstStyle/>
                    <a:p>
                      <a:r>
                        <a:rPr lang="en-GB" baseline="0" dirty="0" smtClean="0"/>
                        <a:t>Loss of privacy</a:t>
                      </a:r>
                    </a:p>
                    <a:p>
                      <a:r>
                        <a:rPr lang="en-GB" baseline="0" dirty="0" smtClean="0"/>
                        <a:t>People impersonating others</a:t>
                      </a:r>
                    </a:p>
                    <a:p>
                      <a:r>
                        <a:rPr lang="en-GB" baseline="0" dirty="0" smtClean="0"/>
                        <a:t>Privacy settings change</a:t>
                      </a:r>
                    </a:p>
                    <a:p>
                      <a:r>
                        <a:rPr lang="en-GB" baseline="0" dirty="0" smtClean="0"/>
                        <a:t>Lots of people can see images + details of your life</a:t>
                      </a:r>
                    </a:p>
                    <a:p>
                      <a:endParaRPr lang="en-GB"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97502"/>
          </a:xfrm>
        </p:spPr>
        <p:txBody>
          <a:bodyPr>
            <a:normAutofit/>
          </a:bodyPr>
          <a:lstStyle/>
          <a:p>
            <a:pPr algn="l"/>
            <a:r>
              <a:rPr lang="en-GB" dirty="0" smtClean="0"/>
              <a:t>Progress check</a:t>
            </a:r>
            <a:br>
              <a:rPr lang="en-GB" dirty="0" smtClean="0"/>
            </a:br>
            <a:r>
              <a:rPr lang="en-GB" dirty="0" smtClean="0"/>
              <a:t/>
            </a:r>
            <a:br>
              <a:rPr lang="en-GB" dirty="0" smtClean="0"/>
            </a:br>
            <a:r>
              <a:rPr lang="en-GB" dirty="0" smtClean="0"/>
              <a:t>Answer question (a) page 56</a:t>
            </a:r>
            <a:br>
              <a:rPr lang="en-GB" dirty="0" smtClean="0"/>
            </a:br>
            <a:r>
              <a:rPr lang="en-GB" dirty="0" smtClean="0"/>
              <a:t>Answer question (a) page 58</a:t>
            </a:r>
            <a:br>
              <a:rPr lang="en-GB" dirty="0" smtClean="0"/>
            </a:br>
            <a:r>
              <a:rPr lang="en-GB" dirty="0" smtClean="0"/>
              <a:t/>
            </a:r>
            <a:br>
              <a:rPr lang="en-GB" dirty="0" smtClean="0"/>
            </a:br>
            <a:r>
              <a:rPr lang="en-GB" dirty="0" smtClean="0"/>
              <a:t>4 marks – 4 minutes</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User Generated reference sites</a:t>
            </a:r>
            <a:br>
              <a:rPr lang="en-GB" dirty="0" smtClean="0"/>
            </a:br>
            <a:r>
              <a:rPr lang="en-GB" sz="2200" dirty="0" smtClean="0"/>
              <a:t>What does this phrase mean?</a:t>
            </a:r>
            <a:endParaRPr lang="en-GB" sz="2200" dirty="0"/>
          </a:p>
        </p:txBody>
      </p:sp>
      <p:sp>
        <p:nvSpPr>
          <p:cNvPr id="4" name="Content Placeholder 3"/>
          <p:cNvSpPr>
            <a:spLocks noGrp="1"/>
          </p:cNvSpPr>
          <p:nvPr>
            <p:ph idx="1"/>
          </p:nvPr>
        </p:nvSpPr>
        <p:spPr/>
        <p:txBody>
          <a:bodyPr>
            <a:normAutofit fontScale="92500" lnSpcReduction="10000"/>
          </a:bodyPr>
          <a:lstStyle/>
          <a:p>
            <a:pPr marL="514350" indent="-514350">
              <a:buAutoNum type="arabicPeriod"/>
            </a:pPr>
            <a:r>
              <a:rPr lang="en-GB" dirty="0" smtClean="0"/>
              <a:t>A website that allows people to leave messages?</a:t>
            </a:r>
          </a:p>
          <a:p>
            <a:pPr marL="514350" indent="-514350">
              <a:buAutoNum type="arabicPeriod"/>
            </a:pPr>
            <a:r>
              <a:rPr lang="en-GB" dirty="0" smtClean="0"/>
              <a:t>A website that only allows people to read the content?</a:t>
            </a:r>
          </a:p>
          <a:p>
            <a:pPr marL="514350" indent="-514350">
              <a:buAutoNum type="arabicPeriod"/>
            </a:pPr>
            <a:r>
              <a:rPr lang="en-GB" dirty="0" smtClean="0">
                <a:solidFill>
                  <a:srgbClr val="FF0000"/>
                </a:solidFill>
              </a:rPr>
              <a:t>A website that allows people to add and edit the content on the site?</a:t>
            </a:r>
          </a:p>
          <a:p>
            <a:pPr marL="514350" indent="-514350">
              <a:buAutoNum type="arabicPeriod"/>
            </a:pPr>
            <a:r>
              <a:rPr lang="en-GB" dirty="0" smtClean="0"/>
              <a:t>A website that allows people to link to pages in it?</a:t>
            </a:r>
          </a:p>
          <a:p>
            <a:pPr marL="514350" indent="-514350">
              <a:buAutoNum type="arabicPeriod"/>
            </a:pPr>
            <a:r>
              <a:rPr lang="en-GB" dirty="0" smtClean="0"/>
              <a:t>A website that allows people to download images?</a:t>
            </a:r>
          </a:p>
          <a:p>
            <a:pPr marL="514350" indent="-514350">
              <a:buAutoNum type="arabicPeriod"/>
            </a:pPr>
            <a:endParaRPr lang="en-GB"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623</TotalTime>
  <Words>1166</Words>
  <Application>Microsoft Office PowerPoint</Application>
  <PresentationFormat>On-screen Show (4:3)</PresentationFormat>
  <Paragraphs>155</Paragraphs>
  <Slides>20</Slides>
  <Notes>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Online communities 1</vt:lpstr>
      <vt:lpstr>Open up...do the starter task</vt:lpstr>
      <vt:lpstr>Starter - Online communities – what are they?</vt:lpstr>
      <vt:lpstr>Lesson outcomes</vt:lpstr>
      <vt:lpstr>Progress check...  Answer question (b) on page 56.  2 marks – 2 minutes</vt:lpstr>
      <vt:lpstr>Social Networks – quick class question...</vt:lpstr>
      <vt:lpstr>Social Networks – good and bad:</vt:lpstr>
      <vt:lpstr>Progress check  Answer question (a) page 56 Answer question (a) page 58  4 marks – 4 minutes</vt:lpstr>
      <vt:lpstr>User Generated reference sites What does this phrase mean?</vt:lpstr>
      <vt:lpstr>Quick 2 minute task:</vt:lpstr>
      <vt:lpstr>User generated reference sites –  1. match up the keyword to the meaning 2. Decide which of the statements are advantages or disadvantages</vt:lpstr>
      <vt:lpstr>Progress check  Answer the questions on page 59  6 marks – 6 minutes...</vt:lpstr>
      <vt:lpstr>Social Bookmarking sites</vt:lpstr>
      <vt:lpstr>Slide 14</vt:lpstr>
      <vt:lpstr>Social Bookmarking sites</vt:lpstr>
      <vt:lpstr>Creation of knowledge – 10 minute task</vt:lpstr>
      <vt:lpstr>Creation of knowledge – page 61</vt:lpstr>
      <vt:lpstr>Creation of knowledge</vt:lpstr>
      <vt:lpstr>Creation of knowledge - framework</vt:lpstr>
      <vt:lpstr>How did we do in our revision lesson...</vt:lpstr>
    </vt:vector>
  </TitlesOfParts>
  <Company>London Borough of Havering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mhadley</dc:creator>
  <cp:lastModifiedBy>mhadley</cp:lastModifiedBy>
  <cp:revision>62</cp:revision>
  <dcterms:created xsi:type="dcterms:W3CDTF">2013-03-04T10:36:21Z</dcterms:created>
  <dcterms:modified xsi:type="dcterms:W3CDTF">2014-03-26T13:41:15Z</dcterms:modified>
</cp:coreProperties>
</file>