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72" r:id="rId4"/>
    <p:sldId id="257" r:id="rId5"/>
    <p:sldId id="267" r:id="rId6"/>
    <p:sldId id="268" r:id="rId7"/>
    <p:sldId id="270" r:id="rId8"/>
    <p:sldId id="271" r:id="rId9"/>
    <p:sldId id="260" r:id="rId10"/>
    <p:sldId id="259" r:id="rId11"/>
    <p:sldId id="264" r:id="rId12"/>
    <p:sldId id="273" r:id="rId13"/>
    <p:sldId id="274" r:id="rId14"/>
    <p:sldId id="275" r:id="rId15"/>
    <p:sldId id="279" r:id="rId16"/>
    <p:sldId id="276" r:id="rId17"/>
    <p:sldId id="277" r:id="rId18"/>
    <p:sldId id="261" r:id="rId19"/>
    <p:sldId id="266" r:id="rId20"/>
    <p:sldId id="263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15" autoAdjust="0"/>
    <p:restoredTop sz="81235" autoAdjust="0"/>
  </p:normalViewPr>
  <p:slideViewPr>
    <p:cSldViewPr>
      <p:cViewPr varScale="1">
        <p:scale>
          <a:sx n="89" d="100"/>
          <a:sy n="89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BC9B-9CA0-4B99-B8A7-50B557CECEE9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7E1BC-F62F-4E5B-B661-1BE9E8782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</a:t>
            </a:r>
            <a:r>
              <a:rPr lang="en-GB" baseline="0" dirty="0" smtClean="0"/>
              <a:t> the processors around.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http://newsroom.intel.com/docs/DOC-2476</a:t>
            </a:r>
          </a:p>
          <a:p>
            <a:endParaRPr lang="en-GB" dirty="0" smtClean="0"/>
          </a:p>
          <a:p>
            <a:r>
              <a:rPr lang="en-GB" dirty="0" smtClean="0"/>
              <a:t>Or</a:t>
            </a:r>
            <a:r>
              <a:rPr lang="en-GB" baseline="0" dirty="0" smtClean="0"/>
              <a:t> the how do you make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45AA-186B-438A-8B0D-2206CCFC96E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school computers</a:t>
            </a:r>
            <a:r>
              <a:rPr lang="en-GB" baseline="0" dirty="0" smtClean="0"/>
              <a:t> are 2.13 GHz</a:t>
            </a:r>
          </a:p>
          <a:p>
            <a:r>
              <a:rPr lang="en-GB" baseline="0" dirty="0" err="1" smtClean="0"/>
              <a:t>Iphone</a:t>
            </a:r>
            <a:r>
              <a:rPr lang="en-GB" baseline="0" dirty="0" smtClean="0"/>
              <a:t>  1.6 I think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Higher order questioning...</a:t>
            </a:r>
          </a:p>
          <a:p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Where does it</a:t>
            </a:r>
            <a:r>
              <a:rPr lang="en-GB" baseline="0" dirty="0" smtClean="0"/>
              <a:t> come from? Name the place where it originated?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What type of things does</a:t>
            </a:r>
            <a:r>
              <a:rPr lang="en-GB" baseline="0" dirty="0" smtClean="0"/>
              <a:t> it do?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Why is it measured like that?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 do they do?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Copy and paste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the consequences?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would be</a:t>
            </a:r>
            <a:r>
              <a:rPr lang="en-GB" baseline="0" dirty="0" smtClean="0"/>
              <a:t> the best choice for a laptop for biometric identification?</a:t>
            </a:r>
          </a:p>
          <a:p>
            <a:r>
              <a:rPr lang="en-GB" baseline="0" dirty="0" smtClean="0"/>
              <a:t>Which can I plug into my HD telly?</a:t>
            </a:r>
          </a:p>
          <a:p>
            <a:r>
              <a:rPr lang="en-GB" baseline="0" dirty="0" smtClean="0"/>
              <a:t>Some of the information for laptop 2 is clearly incorrect? Which one?</a:t>
            </a:r>
          </a:p>
          <a:p>
            <a:r>
              <a:rPr lang="en-GB" baseline="0" dirty="0" smtClean="0"/>
              <a:t>Which has got the most RAM?</a:t>
            </a:r>
          </a:p>
          <a:p>
            <a:r>
              <a:rPr lang="en-GB" baseline="0" dirty="0" smtClean="0"/>
              <a:t>Which one has the most storage space?</a:t>
            </a:r>
          </a:p>
          <a:p>
            <a:r>
              <a:rPr lang="en-GB" baseline="0" dirty="0" smtClean="0"/>
              <a:t>Which one is best to use with my digital camera?</a:t>
            </a:r>
          </a:p>
          <a:p>
            <a:r>
              <a:rPr lang="en-GB" baseline="0" dirty="0" smtClean="0"/>
              <a:t>Which one could I use for travelling?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1BC-F62F-4E5B-B661-1BE9E878202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CCE5-E19B-4D2D-996D-D48EEB6FCF4C}" type="datetimeFigureOut">
              <a:rPr lang="en-US" smtClean="0"/>
              <a:pPr/>
              <a:t>4/23/2014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EF2A-68B3-480E-987C-13EAD8B7D7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/>
          <a:lstStyle/>
          <a:p>
            <a:r>
              <a:rPr lang="en-GB" dirty="0" smtClean="0"/>
              <a:t>Computer bits and pieces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1752600"/>
          </a:xfrm>
        </p:spPr>
        <p:txBody>
          <a:bodyPr/>
          <a:lstStyle/>
          <a:p>
            <a:r>
              <a:rPr lang="en-GB" dirty="0" smtClean="0"/>
              <a:t>Hardware! Do you actually know anything about the devices you use?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</a:t>
            </a:r>
            <a:r>
              <a:rPr lang="en-GB" dirty="0" err="1" smtClean="0"/>
              <a:t>oh</a:t>
            </a:r>
            <a:r>
              <a:rPr lang="en-GB" dirty="0" smtClean="0"/>
              <a:t>...When its gone, its gone...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Thinking time...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My computers just switched off...My </a:t>
            </a:r>
            <a:r>
              <a:rPr lang="en-GB" smtClean="0"/>
              <a:t>work wasstored </a:t>
            </a:r>
            <a:r>
              <a:rPr lang="en-GB" dirty="0" smtClean="0"/>
              <a:t>in the RAM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Discuss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are the consequences?</a:t>
            </a:r>
          </a:p>
          <a:p>
            <a:pPr>
              <a:buNone/>
            </a:pPr>
            <a:r>
              <a:rPr lang="en-GB" dirty="0" smtClean="0"/>
              <a:t>What are the preventions you could put in place?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storage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32" y="1500174"/>
            <a:ext cx="2274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1500174"/>
            <a:ext cx="2927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5500" y="1500174"/>
            <a:ext cx="329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2285992"/>
            <a:ext cx="71438" cy="32147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596" y="57150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Uses a laser...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2876" y="5500702"/>
            <a:ext cx="228598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http://upload.wikimedia.org/wikipedia/commons/4/40/Horseshoe_magnet_by_Zur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84556">
            <a:off x="2629430" y="3348276"/>
            <a:ext cx="2958534" cy="16316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00364" y="5500702"/>
            <a:ext cx="228598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2" name="Picture 4" descr="http://t2.gstatic.com/images?q=tbn:ANd9GcRQMn8Uwpb6W5vguf1Ou0q7T9zp2NNmLa8wttIufMp_km8URz9X:www.rtcmagazine.com/files/images/1501/rtc1010tc_viking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876"/>
            <a:ext cx="2305050" cy="19812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7554" y="57150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Uses a magnet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57150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Stores on a chip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15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25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186" y="0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12" name="Picture 4" descr="http://www.pc4less.co.uk/images/HD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971586"/>
            <a:ext cx="6911837" cy="538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15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25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186" y="0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8" name="Picture 6" descr="http://ariefhartawann.files.wordpress.com/2010/06/8g-sd-car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92867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15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25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186" y="0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35842" name="Picture 2" descr="http://www.smithmearns.com/images/video_to_d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715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15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25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186" y="0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40962" name="Picture 2" descr="http://download.intel.com/pressroom/images/X25-V-S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988425" cy="368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15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25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186" y="0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38914" name="Picture 2" descr="http://t0.gstatic.com/images?q=tbn:ANd9GcQ6azRHv-OSsFSH49MKgh41s4fWhIslOi5SN5R71d2EIh3cDgmJ:asda.scene7.com/is/image/Asda/%3Flayer%3D0%26size%3D417,417%26layer%3D1%26src%3D8717418420574%26size%3D417,417%26resMode%3Dsharp%26op_usm%3D1.1,0.5,0,0%26defaultimage%3Ddefault_details_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5000645" cy="500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15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25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Magnetic?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186" y="0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 State?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39938" name="Picture 2" descr="http://www.promota.co.uk/products/0257/0257_138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53790"/>
            <a:ext cx="7738946" cy="580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Motherboard – where its all kept</a:t>
            </a:r>
            <a:endParaRPr lang="en-GB" dirty="0"/>
          </a:p>
        </p:txBody>
      </p:sp>
      <p:pic>
        <p:nvPicPr>
          <p:cNvPr id="4" name="Picture 8" descr="http://content.hwigroup.net/images/products/xl/132248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540631"/>
            <a:ext cx="8286808" cy="531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What is the best choice?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1071546"/>
          <a:ext cx="878687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452897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Laptop</a:t>
                      </a:r>
                      <a:r>
                        <a:rPr lang="en-GB" sz="2400" baseline="0" dirty="0" smtClean="0"/>
                        <a:t> 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Laptop 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Laptop 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Laptop 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Display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12 inch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</a:t>
                      </a:r>
                      <a:r>
                        <a:rPr lang="en-GB" sz="2400" baseline="0" dirty="0" smtClean="0"/>
                        <a:t> inch widescreen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17</a:t>
                      </a:r>
                      <a:r>
                        <a:rPr lang="en-GB" sz="2400" baseline="0" dirty="0" smtClean="0"/>
                        <a:t> inch widescreen</a:t>
                      </a:r>
                      <a:endParaRPr lang="en-GB" sz="2400" dirty="0" smtClean="0"/>
                    </a:p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20</a:t>
                      </a:r>
                      <a:r>
                        <a:rPr lang="en-GB" sz="2400" baseline="0" dirty="0" smtClean="0"/>
                        <a:t> inch widescreen</a:t>
                      </a:r>
                      <a:endParaRPr lang="en-GB" sz="2400" dirty="0" smtClean="0"/>
                    </a:p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Processor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1.6 GHz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1.8 Hz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 GHz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2.8 GHz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Memory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 GB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 GB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 GB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 GB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Hard Drive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160 GB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250 GB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 TB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r>
                        <a:rPr lang="en-GB" sz="2400" baseline="0" dirty="0" smtClean="0"/>
                        <a:t> TB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7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Wireless enabled?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USB Ports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Card Reader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Webcam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HDMI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 – order in size smallest to biggest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0034" y="1142984"/>
            <a:ext cx="100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000240"/>
            <a:ext cx="2111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Nibleb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2714620"/>
            <a:ext cx="15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3571876"/>
            <a:ext cx="260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Kilobyte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4429132"/>
            <a:ext cx="3127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Megabyte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868" y="5643578"/>
            <a:ext cx="2784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Giga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5072074"/>
            <a:ext cx="272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2210" y="4143380"/>
            <a:ext cx="2791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Petabyte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GB" dirty="0" smtClean="0"/>
              <a:t>What component is the brain of the computer?</a:t>
            </a:r>
          </a:p>
          <a:p>
            <a:r>
              <a:rPr lang="en-GB" dirty="0" smtClean="0"/>
              <a:t>What memory is used while the computer is active?</a:t>
            </a:r>
          </a:p>
          <a:p>
            <a:r>
              <a:rPr lang="en-GB" dirty="0" smtClean="0"/>
              <a:t>What type of storage is a </a:t>
            </a:r>
            <a:r>
              <a:rPr lang="en-GB" dirty="0" err="1" smtClean="0"/>
              <a:t>blu</a:t>
            </a:r>
            <a:r>
              <a:rPr lang="en-GB" dirty="0" smtClean="0"/>
              <a:t> ray disk?</a:t>
            </a:r>
          </a:p>
          <a:p>
            <a:r>
              <a:rPr lang="en-GB" dirty="0" smtClean="0"/>
              <a:t>Where are all the components located in a computer?</a:t>
            </a:r>
          </a:p>
          <a:p>
            <a:r>
              <a:rPr lang="en-GB" dirty="0" smtClean="0"/>
              <a:t>Where is something you copy and paste stored?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of you will be able to identify the main components and their role in a system</a:t>
            </a:r>
          </a:p>
          <a:p>
            <a:r>
              <a:rPr lang="en-GB" dirty="0" smtClean="0"/>
              <a:t>Most of you will be able to explain and identify the best computer for a given situation</a:t>
            </a:r>
          </a:p>
          <a:p>
            <a:r>
              <a:rPr lang="en-GB" dirty="0" smtClean="0"/>
              <a:t>Most of you will be able to analyse, suggest and compare different hardware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these little bits?</a:t>
            </a:r>
            <a:br>
              <a:rPr lang="en-GB" dirty="0" smtClean="0"/>
            </a:br>
            <a:r>
              <a:rPr lang="en-GB" dirty="0" smtClean="0"/>
              <a:t>Think, pair share...</a:t>
            </a:r>
            <a:endParaRPr lang="en-GB" dirty="0"/>
          </a:p>
        </p:txBody>
      </p:sp>
      <p:pic>
        <p:nvPicPr>
          <p:cNvPr id="4" name="Picture 4" descr="Right-click to download high-resolution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2143125" cy="1895476"/>
          </a:xfrm>
          <a:prstGeom prst="rect">
            <a:avLst/>
          </a:prstGeom>
          <a:noFill/>
        </p:spPr>
      </p:pic>
      <p:pic>
        <p:nvPicPr>
          <p:cNvPr id="28674" name="Picture 2" descr="http://www.thecomputercoach.net/assets/images/256_MB_DDR_333_Cl2_5_Pc2700_RAM_Chip_Brand_New_Ch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86190"/>
            <a:ext cx="2666992" cy="2666992"/>
          </a:xfrm>
          <a:prstGeom prst="rect">
            <a:avLst/>
          </a:prstGeom>
          <a:noFill/>
        </p:spPr>
      </p:pic>
      <p:pic>
        <p:nvPicPr>
          <p:cNvPr id="28676" name="Picture 4" descr="http://www.pc4less.co.uk/images/HD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857628"/>
            <a:ext cx="3061704" cy="2385976"/>
          </a:xfrm>
          <a:prstGeom prst="rect">
            <a:avLst/>
          </a:prstGeom>
          <a:noFill/>
        </p:spPr>
      </p:pic>
      <p:pic>
        <p:nvPicPr>
          <p:cNvPr id="28678" name="Picture 6" descr="http://ariefhartawann.files.wordpress.com/2010/06/8g-sd-car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357298"/>
            <a:ext cx="2357454" cy="2357454"/>
          </a:xfrm>
          <a:prstGeom prst="rect">
            <a:avLst/>
          </a:prstGeom>
          <a:noFill/>
        </p:spPr>
      </p:pic>
      <p:pic>
        <p:nvPicPr>
          <p:cNvPr id="28680" name="Picture 8" descr="http://content.hwigroup.net/images/products/xl/132248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00504"/>
            <a:ext cx="3143272" cy="2016933"/>
          </a:xfrm>
          <a:prstGeom prst="rect">
            <a:avLst/>
          </a:prstGeom>
          <a:noFill/>
        </p:spPr>
      </p:pic>
      <p:pic>
        <p:nvPicPr>
          <p:cNvPr id="28682" name="Picture 10" descr="http://www.frostytech.com/articleimages/200611/IntelpentD_to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643050"/>
            <a:ext cx="2305403" cy="228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CPU / Processor / Microprocessor</a:t>
            </a:r>
            <a:endParaRPr lang="en-GB" b="1" dirty="0"/>
          </a:p>
        </p:txBody>
      </p:sp>
      <p:pic>
        <p:nvPicPr>
          <p:cNvPr id="1028" name="Picture 4" descr="http://upload.wikimedia.org/wikipedia/commons/thumb/5/52/Intel_4004.jpg/220px-Intel_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095500" cy="2019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2849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first microprocessor</a:t>
            </a:r>
            <a:endParaRPr lang="en-GB" dirty="0"/>
          </a:p>
        </p:txBody>
      </p:sp>
      <p:pic>
        <p:nvPicPr>
          <p:cNvPr id="1030" name="Picture 6" descr="ivy bridge3 The Ivy Bridge – Intel’s Latest Third Generation Processors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132856"/>
            <a:ext cx="4443458" cy="3645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48691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of the latest microprocessors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Key concept...</a:t>
            </a:r>
            <a:endParaRPr lang="en-GB" dirty="0"/>
          </a:p>
        </p:txBody>
      </p:sp>
      <p:sp>
        <p:nvSpPr>
          <p:cNvPr id="8194" name="AutoShape 2" descr="data:image/jpeg;base64,/9j/4AAQSkZJRgABAQAAAQABAAD/2wCEAAkGBxITEhUUEhQWFRMXGBoaFxgYFx0aFhoZHh0YGB0XGhYaHSogGB0lHBgfITEhJSktLi4uGB8zODMsNygtMSwBCgoKDg0OGhAQGywgHyQsLS8yLCwsLDIsLC03LCw4MiwsLywsMCwsLCwyLCwsLSwsNDEsLDcuLCwsLCwsLCwsLP/AABEIANMA7wMBIgACEQEDEQH/xAAbAAEAAgMBAQAAAAAAAAAAAAAABAUDBgcCAf/EADsQAAIBAwIEBQIEBAUEAwEAAAECAwAEERIhBRMiMQYyQVFhFCNCcYGRB2KhsTNScsHRFYKS8KLC4ST/xAAYAQEBAQEBAAAAAAAAAAAAAAAAAQIDBP/EADARAAIBAgUCAwcEAwAAAAAAAAABAhHwAxIhMUFhcVGBsQQykaHB0eETIkLxFCNS/9oADAMBAAIRAxEAPwDuNKUoBSlKAUpSgFKUoBSlV3iDiq20DynuBhR7sew/3PwDQjaSqyxpXNYfGN9AEM8WtXGpSy6Sw23BXb19vWrrh/8AEO1faQPEfkal/dd/6VcrOK9ohs9O5uFKiWPEoZhmKRH/ANLAkfmO4qXUOyaewpSlCilKUApSlAKUpQClKUApSlAKUpQClKUApSlAKUpQClKUApSlAK534juvrb1YEKGKHJYO+hXII1jUATn8I29GNbP4x4z9NbkqfuP0x++fVv0H9cVpHD7XTGtvqh5k51SpPG0bIo3wJT742wPUkVdlU82K80snm/oiaLh0HMTnwNLiOAHE0SxdGpsnLAbFtsbAYyKwvZwuC3JhnhhAiUwNy5JJG0YYrnLHJx37k96yiRkzNGk8Bb7VsI2E0OPxHBBODp1bAbLkZryEjJziC4ithuyEwzPI3b1JZgfkZJ9xisleuju99ipfgEQdUE7QSKmqUzLpCvthVYe+T6nttntU2zvOLQCLQxmEiF1X/FOkY3P4h5h6+uKlnUoEMkskRc824FwgkjwMaV19yDpC7tuFPY7V5WNiDKkOmSdtMTWshXTGuNRMQI7gFt/UgHSauZ8nP9KP8dOxnsP4l4wLiAj+aM//AFb/AJrZ+HeLrKbyzKrf5X6D+XVsf0JrUJLpMnrimjt15UUVymh2Y6QcbDJBAGSPfOO9Qrnw5ACqSxzQGNNVxKn3Y8ny4050jv3GwHr3q1RpPEXKd9Dq4Odx2r7XHeF8Pu05f0VyGaTUeWkmGUDfLox0j8j6n171ZweOb6AA3MIdMlQxUpkg4IDgaT29BSnga/Xp7ya+aOn0rUOHfxEs5NpNcJ/mGpf/ACXP9QK2ayv4phmKRJB/KwP747VKHWGJCfusk0pShsUpSgFKUoBSlKAUpSgFKUoBSlKAUpSgFfCa+1qX8RON8mHlKfuSgg/Cep/Xt+/tVSqYxJqEXJmv3t19bdPMUke0twf8NlVgoyQ41EZyRq23wB7V6ednBQzDm3JKlLqMqyQjWVxLgDJHsNy22CM1jh4WAqxGJJUQcyea3ly5Q6yFOcDuM4ydl2xXo3bODicc25PLVLmPqSHr0tzO2432BySO5FZbqeeMWlru97+S3PbsU1TJFLEBmK25DiSIydYZtLbkEj0XcKfWvjBCdJa3uY7cGWQsDBM7trypJyWIO/pvgHevj4jLSiGWFIeiJreQSRtNupbD++dPb3B3r6kfMKxF7e5Vczz6wYZdW+ULnPqfYYAAOBUN9Lvy2QcOo5bvPbvcEtNzAJYlh6sDVu3bC7kdznG1GBbXOkUbs5MNu1s5iYFdY5nLByc99z2Uem9eOcVXOq4tZLk4Af7kSwD+ZgWGA3uMavQb17KglphDFMkWIYnt2MLtIdIDBVJJOWx398ZFUXfrsfZLhFOgzZitgW5V3GMvMQ+VBAGSM53zu3rXz6EqFjaOWIyEyzvbuXj5R1FV5QyABsOx2B829fEkAKW7XBUIObOl2g0mXZgurAJyST3PYYz2rwtu2kNyJIpLohg1s5KrB0ahyVP+U+3dvTtQXfpxyfZJzca3DQXEsx5UIYCOdEGvEgHpkZOdvT/TWWScQszAzwR2y6Y0lQzRGYhgRqXIGxAG48x7dqxteLIXcNBdLEBBBFMojlJbQNQXA31bZwPKfL6+oohC0cTm4tlhUSTFhzoTL0lT05ABOTvjsNs70FebvzMP/SkkMaNDFNjVNPLbSDXpbUdGlsAbkbA9l2xVQOCRnltDO0MkshESSqYyI99LmUbHYDt7471cLC06gmOKaW6bWzwSaJkiXRqXQcAdIxue53yayScRwZJBKcJ9mCK7i1Ag6Q+JAQBhhgkk7LvVqzDw4S3V333IcfFuLWoZtXPhR9Go4kQtnGzec7nH57d6trD+Jqg6bmBkYbEoc7/KNgj9zUaOyELIjRyRx2ycyWW2k5iGTAKuyMMDYMT0nuPw1hRWuFRC0FxLcSB5A68u4RF0nTrHlyq42H4jjI3FqXLKPuyfnqbxw3xTZz45c6ZP4W6G/ZsZ/SrmuN8T4Pa6ZZNE1tlwkKkF4mYdLZk3/EG9ew2z2r1FZX9vzTZ3IlihQO7RyAoAQTjQxIJAUnbO37Uoh+tiR3jXt9jsVK1zw14st7iFC0qLKFHMVyFOr1IBxkE75HvXtvGtgJDGZ1BH4sHlk+wcDH+1Sh2WLBpOq1NgpWK2uUkGqN1dfdSCP3FZaHQUpSgFKUoBSlKAUpSgMdzOqIzucKoJJ9gNzXKk4jzZ5b2VxHo/wQ8RdGwCBHkbAgfOckmtg/iHxJ3KWcALSPhnA747qv8ATUfgD3qpSaNCIlnMcUA1tFdRgq0u50ALgnvnGTuQRmjdEeabzT6L1/B6awLYRoVdpMyzy2snVyySdGg4X4xk5AJGTXz68vl1mSR5SIYYrqPqEZONYcYX5zg5wAcmvjWTbBrdlluDzHktnPTDlcrylOOxxvnJOdztROIayXSWK4C4gt4bhFEhDaBqAGB32yR2U5IrBdr/AK+urPvJWJsmOaCK2ABeCTmxtP04Yhxj1x27tg4xXyKJp9ERNvcySkTT5HLmQLozHr9NunYAgZ9N6+LaLCUjdbi3SAB55IyZYmlGhkYruo7Z3HsMeteQHuVG1vdTXJySNKzxIoG3snSMfmfxUHS742PNxxIwo9whuIGYaLZG+7Fy+nOHcHG4JGCPTGRVXYcZiblGW1ykKkaoco5fbS7ODnIwT37kn4qD4pvg0nKjEqRRdIjkfXpYZDY3IA2x3PaqefjYigOEdZMHQT2J9WzsRt/YV2jFU1OMXKeI0nojeLHiKSosS3YzM2u4W5XpGnGE5pwTkKF77gfh7HM2VD3CW7xNKeVbvavlNs5PLGCwOkt5dwB2O559bcWh0t1KW9UHfPYKAdzvt696ncCvJVZZEdkZN109gzDBwDtjHx7VMngdP3JRqtXfJuzTITp5kFxBaIW0TKYZGc6gV3BLEY9R3YA5O9eDA0YWF/qLZpmaSfOJYRH1YGAScbKu+Ns6sjFa/F4jZtMM0cc8YlaRiRpkc5bVmQHtnPp2GO21WMPGYhzCk01rNKyoqsRJCsOQMlmBIAyx2Ix2G1ZytDOrvy3LCV2lEk6xwzPIeRA0LtDIpGsCTl99++7ZwB6V7Nwkb6OcyRWq5EV3EGUykN0gpjfS2RufNtkV5CKWaXlQzwWqCNZLZjE7OQhDdLZJHbY9ycZOwxxuQIrZ7hkZyJrhLtAELAqwXWQCwYrjzbgenYw1d+ffY9Lw9tMcZhdGnJlle1kLLysk6eSOnA1KAMHscZ3FfJr3niWQSQXLyFYIUmQJMFyQHXGAN2JzgeUbjGK8srBHnWB4nuH5cD2j9GkbH7akFs6Gbtv/AC96ytcIWI5kFzBZxYEc68qQsRggAruy6ANx3bHfegu/XY9jEEgB+oto7VcnIM8POYfGQuVc+3m/Ce8aO056xIYobh5yZpnt5AswTILIwOAN2Axn0O2eqvv05iEUD/UWrSMZZ8gSwaBkg4BJxkKpzjbzZ2r7OzzLNcCOGd5W5MDwuYpVI1KH5fz5t2zgDPT2Dpd8bFFecDtmV3jkeAtKEhjmQgEZVSxl8uASffAXfvVve8EgLtzbdkit4sSS2sgdWchSGIcAjAyTsTuM7b1JNyscoQTskdomVivIwwMhDDSGTH4SMbnzbZFYl4cQkMbQSI07NNK9rIWHKzqxyR0gAuoGx7bZORWszOawoKtEr/PYprDw8+uEWl0BcSIWdCWiaPABwT3Pf23xntvWx/w+8RXst0YJpOYiBtWQCwK7bOvff1OaruJcWVo7qdpYLnOIY1mQLOEBOHVVA3y5PYeXORjFXX8IuHKkLynzucD30j1/Un/41qumpiMEsWKhpy+35Og0pSsHvFKUoBSlKAVE4txBIIXlfyqM49z2Cj5J2/Wpdc68c3z3VyllCV6T1EnCmTBOCf5V/qT7UOeJPLHTfgqLMSMJLyaKZ2kYiF4n0sJDqGwB1Y20jY9sYNTYpM6YBcxyIn3p0ulMZL5BKEsNR33Oc4x6jascvLjZpWhmt0gyiNA2uNphlScsMfy5xvuCc7V7gjkmCwq9vd68Tz56JBpKZQyZ2z5ewIAI2Fc266nKMcqpf317PQxaCo18ma1luWBjaA5jWHo1fbQ6tgdWMDcjGKzC4DdQNvd29sojjRxy5GZggyFwdRHlGwzvjeowvFjDToZ7R5MJbAjXByzoydTA7Zy23YYxms5twfNHBdW1opZ5IWCOzEE7tq6iMZODufnal36blXS732PCwLHot2ee1ZvuXOsB4cfh2BOxIxuewwcmsfFr08qS6lSCUy5ihkjYxumnWA/L3O/fvnsDtTmELyvqJbea6YiVLlToWLD6fuSDUenC5B3z6Vrniu9Ek5CpCoQaAYBhHwfMPf8A971uCqznizyR0u/Ii8KCFzqK6sdKsRuTtnDbHH+4qNx27SSYKzqI42CuG7awMnSxbbOdJH8tZL+2ijiJZWd+22dQ9yoBwwUZJz7VWcOsIPp2MwVwcu2e6+gAIPS36jc4r0N8G8HDywUeeT7xOCF5UKKocdTMoGTnYKcd/f8AavXFbOeICSGbB6RyyBgt66SfjJ7fhqPwrhbcthG/LPdWxnTk5A+cD+1eY2nZykpDtGSF0DZsgZPuSO3bbBrJc28/JGcXLwKG5TyJggsozpxjcj/f4rJb8QWRhI5CoxGnUfwgbD9cZ/7jWEcfV0MKq6SYClWGCF/ET+Y2/wC6pcFlbtCeaqsgyT7qF22IOQf27inYjhthvuyaZg8qpGQCMMWX9SOxG4Az+o7VbXniC6iEqtIJhOgR2dSWA6gAM+U9z6j1rVfD/C5owGiYRIdWWbt76SSD2xjfvigvJee0jECRWGMAYDJsMDt3FKJ7oxjUUXOOhudl4hszKJBHLamOPEQgYMDIcgsQwxuDj53yatraNphDb6re7LE3E4IMcwOQShfPclsdgcDGwrVPD2Z7rnTvIoU82SVI9Wlh1BmCqQoyO5GNq2Sd3uIpJNNtdyXLmKIjCXCBdQDBSML0rq7jGRnI2rlJUZMGTlGrvy+Wx9N7y0kmR7i0aZljhDjmQcrYH7jA4Ay7bEYHbIrPyE16zDFPBZxby2jiNixAIYkOCSoUnAP4id+1eFu0hmOiWa2S0TCx3CmVOcQ2VBViB0kYwc9W2B3xnh7OsMclssjzs08ktrIOZy86ipXAAwXAG5G229ZO1359D3G7aIrc3BV535s8V3GQNsMBzGALA6Avff47V8k6FnuUt5IWc8mB7RwYiwJQ9IILBmXOdO+NsHc/P+qFufKlwsjORBFDdx5kKEgZDZAGGY5yD5eresptVhlRHint1tY9ckluxlQyEDS5UqQNg2crnffbeqS7+b4KLxfd55FokwmjiXOeUY5FbcFWzvnG/p85IzW4fw1hbBb8PpXOkne4neV2Lu7eYgAkbAbDYbAbCu1eFLHlQKPUitS8CezLNmxPHbsi6pSlQ9IpSlAKUpQFT4o4wLW3aTbX5Yx7ue36Dcn4BrmfC7VzCzqlvcyXJKKrNmVG6yXwdh2JO4xsc1N8U8RF7eiESpHDHqVWc9BYeY998kaRv2HzWG6ckNdPaBlP2bZ7RimXUuBIAp1nJGx9l7etZk6aHlbzyb4Wn3fJmSSGNwokuLRLcZKyAyo043wFBK9t/TOcjHevk1tJMqiWCG4luSJWkhYc5IxywQAQAvTsDnGSc5NeLWQErbxXgMafenjvE0AyBgxQ6lDnfc5Jx81glDBTM1rLBNdEcmS2Y6Viwmr7cbaicZYgrvn0rnd89Td3uunBnh4miM0sFy8YhHLt4LhdedgrAEt07jHfK43wNq9T8NwyxXFtnRmW4ntmyxVtZAK4GOoZwM7L00SYHZJobm0s0ysc66GZirDAGnLEdgSNycbneo724iCwuk9nLOzNMyHMAgJbbQrHYZC7jbJycbVQ7vVegueO6YZp0uVleXMSwzpqmWLLANnOBsc9iD8mtNtrWV+qPp0kZfGy/mcVP8ZcaaaXSZFlSIaI3VAmV23I/P8ATbYDNVn/AF2FITy9ayqpwCBgsfUEdvf9BXow1Rannj/txekfUw3MkstzGjlSqZbUuAGB21ZA332zUPinCoklVosgnLSLqJU57HB3zkE9/as0fCEeLmFmhJ68odgMdyDknO5xkdxUXh8VwQXC8yRMZ1NjV6Abn2Hv6VrueiT003ehLu5Lm26gI2iyNs9Sk4Hxnf2zXmy4lFAw5pILA6SRtknqOR67/wBTUefiry9LpoaMnUp/zYx/QE/uas5b6D6corLIMaQNju3dsH2GT29qCn7lHiJiaYTz6huo6Ub+Ubs2/ucnt7VF4zw2JHV4gVcku4DHSVHwfXV/Y1JseCLJEAXZN+hlIGw2yc+n7dq++GrDnZMzymNMhZVA1HJypw2QNtyPyq5W3QypftcuX6E+94vEIFVFYMwVSrjbR+LcHcHt2Hc1k4DBbpbyyTQl0BCIyzBHRsEj7Z3YHIyfTH51U8clPMCc0TJHsr8vQ49NLY2OCO4qfw2wS4mgjt4p3OlTOuU1Eg/cMZ2Crjtq9aj6nnxsSs8sdacX4Gy8JT6e0VWlntZ7pgCWQCBoicaskbYVs5BB39jmriRQzvM8MNzBapy1ltX5RLYRtQ0tklQcbHbJxmo68YSN5pYrl4xbIY4YLtC5ZsdaKdWxyoXuSPXakvCCpggltWDbzzzWjlmZesjKBRjrIPrsp01wbPRFUVFdvUQbLBa/UsjysJbiK8jwuoYfGplDMGZcY1HOPTsVwSqz3X0zxtI3Kt5bSTCahlM6FYMwZlznT1YHbufKcSMqzyR3MNw87LbxRXCLz9BYqpBBAHnLeXG2++1ZDBHDOivHc2iWsep3hLTRc0hdLHKsq5UtkkAnODiha1u+/BmiIeRIUmhuYLSMuY7pOU2rDLpOV3KjfcbZGcncU3Fpfp7MkRXFtLdMWwrDkNETnRjO2EYDBAP6bVNQSXEKD/8AmvJbyXW2NKXKKoBIznC4RNPppLY6s1QeJZle75SLNHHD0CKWQvoYeYLlmAXYDY1uJyxm8um70Xn+OpZeCOGa5UGNhua7VEmAB7VpH8OeG6UMhHet5rPU9cYqMVFcClKVTQpSlAK1nx/x76W2IU4llyqe6j8T/oD+7LWyswAydgO5ri9/xVeIcQLc+KGOMZiM3kKIwIGkkZLnLEZ8v5UOONOiyrdnrhMMvIEVq9rO90OqM/4kSAHJL52/UbEjGayy3EEcjylLiySDKxaAZI2uBrV+ogp/L333ya837yOjXE9nqlucJbSW7HKgKcOEB15xls+oGDgV6tZkDiK3vQbe1XmtFeLpzLl8rgqrYB3Oc6WIxn05N1u+xhKlEr+NH10ZnEE0wSAfT33OIuJ2RlEoUFOjmZAGfKOxwCMDvUWLiMUfMuInuLRv8O0jkVniK4UN1uGVV1DJAO2nO/avF3Gcap7SWG5u3DLLbkkJD9vX9qNi2ynJUjctn4Eq3vfM8FzFc2tkgEcVwArsxXGFAUEkDpUkbkkfNS746F5v8PryZZ7JmKwy28N3FADNcS27KJG1iQ4ZmIy2eogHJAHbtVdPxrkQy3ENxNHNL0pBMpc8jJ0kSPnsCSCDjfG/evU9qiBYZ4Z7OedmknkjOqEQkudOiNiAoyFwR09yT6zhfSPzLnVb38MR+ngSQBZGLFBqVAuCSSB6FgCRj1qu9iOutNH6ej0Xfc5xFHEYpGaQrKunlpoyHyeol84XA33G9VtzPM5Ik0uCQdWkBvUY22xv/St/n4DZ64YJlms5lTVcyPho9xtpwxABbODsNsHJqpn8HTGMTQOk0bytHEFJEr4LANy8bZC5xnIHevQsSLPGoYuGqR+RqFtfz7xyZ0enY9jsM+3/AAKtOF8dij+0QS+fTfUx7D39h+9eL6xkhdo5UZHU4YEdidxn8xvVfJZoW1Y39xWqeBuPtbz1muC54QFeVnfQTjfYdTH8WD+vp7VFvbCM3OIFCHyEAbE+rY7DHb08tVd9au2ko2NNZTfPBh1GW7HbIxjf9aHSGJGUVFPWT1LO7triFlRZeZHKSgXThwD6DvtuBnP4q2C1jayicmVhqOAV3QPgnBQjfYYzj9a1qx4nLJMtwqa2VT0b4VRnc9tyTnP+mpnGeNPJoTQ0QAOpdR3Jwex3xjGM+1FQ7zlROS4I/BzCHzciQoQxPLKh9Rzg5YYxnvW0+FrTkW0l3JDcdQ0W80LhdLnKYIDBsFsDJBHcYqmk4bbvHALWV5LmQqrwmPGGI3KvnBGrYfvtW6RRwxTQwa7mwFuvMl5p5kJm6dBADFN+o52B7AA1ictDx4MG5ZnTv1f2JVojyGC0inhu44wZ5o51Mbas5KMxBJJZycEZGOokHFQOckUUk4juLGS5cLCYjm3EfSD277Bm7A/5dqyXUc00DSy28F1JeyaYpIzidAq42Qr04WMnzbZ6qzQ3kUdwRDdvbJaR9EV4pYGUhwyKNQIwuOxJ6unauR67vy8GZwpkcDFtf2ljDnIxG26n5YMyiP4G/uNq8FUhWLnT2cl3ITIsy5g5R1Y6nGSNOlc6snPVgdvdzw93ihW4sw0t3IZmmtjqk5RZXccsD0VgMZK9juazw8YxJcTw3aSrAnKihu1+4wIUsF8pzqGncEnGD6GqiO70e3hUy3cmpri7mginhgURJNaycrDDB1gBs/jAyCcY2zvWm8AtmkfJyWY7k7k+5z+dWXi22+nhgtmtjBcHrkZZNUco3HlBxnV7jpxgZBq6/h5wvVICRsta/iZgs2Nr/H1Z07gloI4VX4qfXwCvtD1ilKUApSvE0oVWY9lBJ/Ib0Bov8WvEXIt/p0OJJgdXusQ83/l5fy1e1apYcPl5UdpB9NeJNieYIQsiIpj6OYWwM+UHGRv2rVuK+LJXv/rGjDYfKo4yoQAhVI+Ac5H4t6mReJLSYSNJE0N1NKNU8TFVjjJUNhAcnpByMHJOc1mSb2PEsSLm3Lt5fnqW5vbeMyXMZubFlBS0TSWiZsEP1MrJgtsQCMYzkntPkspm0WzRwX0an6i4khYCU6ix0lywGSc4xglRjavFvOep7e5iurOxQGOO4ABZtBGF0qCSBsrEdzge9QLmBECx3EE1lc3Dl5ZY2PKEBYkgRo5GkAhSpGx3J9K53fJ2u91rsZLbiMaa7i3nmtZZCsdrDKpaPlHljOuQMAurLZBwuB39ZlzYHKQz2sdzBagyTzWxAkYsrnqJKkn8TKDk7HbtX1LmU650kgvrS0HJhSUBXYsse6hUwzdlBPm3x3qte2gjEdrKJ7CaYl7ltX2OUdZACK5XTnCjIGnfOfVd8il3Vask2N6QGe2u5I7m5cRpDcAtph1MEPNcEgBSSGBI3xud6y3NrGsg+pshyLJNLzWbbmTEbBi2UbpG5G5BbJOKzT3U7iS7dLfiFuh+nhDAK5JZV1LGFIYliBjYkDIwDvVwwW6ciz51xYSkB7rmn7LMACAFLaTlhse2Bg5NCpXemu+hJs7iWSLlW96HnvmZZIZx1pHpfvIdwdAx231dNZp+Sk0k89m9tHbDlrJZtlDMDjVrwvuFGRjJIb2peyXEiS3c9tb3yyH6e3delxpaRVdY8Mept9m1DA7CsVqkAkhtIruW0EY5syXQ6DMpRlXQxUHJyxGdOACN6XfpsGr9N/jozLY8+aKO3huYLt7k864jcYddPLLI0mSRnATy6hjbbtX8Xs7JxczzWstqqjlwCIZhaVdYYlwuknUAPQYB3zUziDTPFJc3Fmk8l0RHbSwkhlwrBWWMZbcKXBzk4wcDFZ7Ix86OC1vSkNqvNMV4uF5oJ6dJCNtkk/5SQRn0qdDDino/n+fjua6/gV5HSO0nhumMXMfSwUJ2GCSfUnbsdjkCtZueHyxqGeN1Rs6WKkK2O+G7H9K3671mIzXFmyz3rgxzW7HpjITIESktnQC2D5s74qdaTgyYtrtJrWxiDLHdKF6yrqVHQp6VGAxHSWxXRYjW5wl7NBvTS/BnJJYMjYkfIOK2DgvDVaIy3RZgBherSwRcgEHO4Z+jOlsGtl4jw6Exxi6s5Le5uZeYJo941iLAtiJWJGlG8pGd859KiXXhstHdGyu1ktIACQ7EM2wchQBgjPbsCR7itOafQQhOGj/cvD7pkTwTw5S0lzNbzS20KksYm0sjDDBs6lY4GT0nbY1sNtNI8HJgvNU17IRJDcKdSphgCZTv5FC59c9ODUWOxighgtZfqbKaY5uHZjyWj6tyobSfwjcDGTq2729zcSyG4upI7biNvCORGThGOdJ1qoVgTlwNsZx049ecnV1OuFDLFIwzrElxNPNZyWyWy8sS2bZTm+ragF9GA3GO4avNkJpoYLaO4guzcMJp4pAVkUqUkZWkyTuRp8ufbbtFtreKNbWzFxPZSMRJcLcD7OoAMCFYgEF1AG+CBvvUy+klkW4vJ7aG6VjyIJYWKEFWaNXVN26mYbg52AG29Q6u7X2MUtxFC1zdcq4sWQGGDkjVAZF1BlLadGC6jbYbZG9S4rWWX6a1U23EIlzcSaCEk3JyGctgktJn0LY3xWGyVBJbWkF28QjUyyxXiYQSqVYJpIUnJZmwDgYyN6icUnYQXF3Pa4kuG0wXFvJpRcDQDpDatJ0FskdWcHG1Uy9E3fXp02Neu5lnu3eNGSMHpRmLFANtOSTgZycdh2rsXgLh3Lh1EbmuT+D+Hl3Uf5j/AErvVjAERVHoK29y+zxpCr3epIpSlDuKUpQCsN26hG1eXBz+VZq1zxvM6wHR60BxrxFweHmtyCyLnYE6h+53/cmtbuuGyr3QOPde/wC3/wCVtTg53715rmnQsoxn7yqaSHAPcg+zD/etj4b42voGdxIZGdAmqT7mFGSNJJ2xk/HuDU24tUfzqG/Mb/v3qrn8PL3idkPt3H/P96uau5w/xktYNotrDjnDpWt0ntzbpCh1SQn7kkgA0liAGAyCc5JyRvjNX1he3DozW15HPPeMYRDMA0yRLzNJLasKQuSRp0nVtk9+c3PDZ07oHHuvf9u/9KiRz6TlWKMD67EH4I7UomYy4sOK9r+h0+e2tlnAntZrOO0UCSW2y6mf7bITIF2wDkE75YA4r3ayXUkBENzBdy35KskgHPjQK3dg2ldKjcacBjtnO+jWXie7jjMQfVCzh3QgMrnIJDHGrB0jIzvV6fGFpPJNPc2xWblqsBt3KaGAbqYhgdWSOrfYYx7zI+4WLHba+mnyLyUWq3BZ4rnh6WowGizIhn+W0smdJ9fNq3xXuMXcluqBre9kviJJBkCZFVVyNWdKgBQucdLHbNeOGxtKILSyvUuIyPqJ451wpZXRyhbTrIZjkrvjBJO9YL65TTPez2ksEj/btZLZ9MesBl1alIJyR5ipDKNh75u+ep04rfy06GYT2qTySqbnh62ylYlwZEM/WrjfWnbA0g9WScis0ttcvFFC8VvePdsLiR4mUThFMZYajhRsQgYEAZIx616soJJOTZ2l1DeQJ9+ZJRpBIcNoZsFjl2JwRkY6tjiq+e5iRJ7x7eeymlOm1eAlYfKBuy4ByQWO2CPLvvS756ke1/10JEPEYI5Jp4Z57MW6FIIZgZFL4IdAGLAbgDSDkd+21Z7vhkxENvcWsVy8rm5lmt2BnKF9TA5CgE6woIOCBgbjNZra3mkMNpBNb8QtoQJ5FbCEklsIz5YMSWLbj/V804uoIkmulW44fNOwW20Ai35eEHm06SMgsfbbTTtf16lpprf06Ey14wiPPc2140RiXlW9vcguWXCalXU2VGsY2ORpGrbast7wYhoLa5sgzDM089qdUjIS/cBAR1kZG+y9PxIS2mdobYfTcRtbVRK+jCMSwkUKzF2Vm7tjbO2qqq3vIo45J4ZLixnuHCwoVPI5JKgHWyY0gEtkHp9Nu7sR9b+nQnWXGmzPc216sjZEEMF0NUrISuMHUCMsx9CCF6vjxPwqON7e3ntZIDCglnntiZNQwwV20qdPWpOSMjBxtvUqS0kZ4oJIIb21sogzNAQrHKsFBy/UwC6ioO+x9hVbaXirE7291NbXF3IEWKUZTkltKtzXUnCo2dYbbt81V0D638fuTIOITNHPPFcQ3bTuLaOKdRz9GoomACoGdZYgjBG5x2rw9rBHPDDJHcWIt0Ek0kbGVDJ06HOAygbN1EfGKk3dn95UubNJYLKLrktDpOSqlSepW6QpOkHIzmoFldM0DLbXpE95IUMM41MI2LIpMrZP+Hjq3B7DfFF0D638evUkNJcS20smbe9a8cwx6gFnUDUqkLgKuANenbTnO+9UHjIxiSO1hjuIBGPuRSyF1DnB1INbDsScjGc9hWyXVtGLktc2Zijs48PLZE414R1ckBWGlcnG5GrfatLsS087SMzuSdmc5c+g1H3C4rcfE5YizUh4+nPU6L/DbheW1kbDtXTaovCFhyoF9zV7VR6xSlKoFKUoBWOeBXGGGRWSlAa5xHwhBJ2GDWqcT8Buu8ZzXTqVKIVOF3nBpo/MpqAykd677Pao/mUGqHiPhCCTsMGs5S1OP1hubSOTzqG/Mb/v3re+J+A5FyUOa1q84NNGepTUoU1Ofw6veJyh9juP+f71XXHDZ08yax7rv/Qb/wBK25lI718pUkoqXvKpo4I9Dg+x/tV7wrxXdwGHrLxwMWjjbqjBIZew+GON9s7VaXNpHJ51B+cb/v3qsn8Pr3jcr8Hcfv3/AL1rNXc4P2dLWDoWjeJ7W4SY3Nvi6nlBM6bctOgHC5zsoPTvqzvWz8PbMwNlerNa2UYkVLnYaisikKQqnCr2Y+UsAK5lc8NmTzJqHuu/9t/6VEDD3x8GplizLWLDVqva/odJv9PK1XVnJBc3kupZ4/KIyULDQrE7JklCOrOfysrLmmbNrdRXdpYRBlSfC7lHXAdU3KqNnOw1Y960XhHjK9t5EkDmTloUQSEuiqcZAGdvKNwfQDtU+Hj9jPGkdzbhJWnLz3KY16WYs2Fxn106dwAMgZqODJHGj27lvdiJYQZ4JrO5u5c81SVhELOCw0K24CHdCM5OdquYHmMhaKWC/s7GLYSFVO6HsyqQzKq+Y7b475NRrPiRDz3VrerLFaxlIY7rJZlKqW07qwyyhQ2MnGDUO/4eirDBd2ckE80jSTTxYfMeos/QmdhqA0kYXY71m75Oi8Vfw03MUiQJCA4nsLm7lyTlktxCz5xpyAUVGxggEH2Bq8d5mlZ3FvxGzsYiM9C5yisTjqVnVUx7b7b1htb+XXPdwXUd1b2iFI1uBhyCqM2kqoOcjSGIy2CPmq28soUjht7mCaznmcvNKhzGYssT0KxGBkDSV6O/5rvkmy0v6as8xxwrAsSyT2NxdyHWjhkg5LM2O4AZQpABzkk4OAau7uSV5pJLmCC+tbOIpri0ruVRy2lmILKo3A2GSRvXmO8nL3F2skF/bWqGNOaArkFUdmXSmC22nJ82CBVPcWsEccFvKLiwmnfVOxYiAx9R8mvSQDpABHT6/N3u2Nlf9bkS/uY4LHTDNcRTXDEzWzqQnLOoZBZQcadI1Bur1+JPgPheuRBj5NV3i/iMlzeCNp1uI4ulJFUKGBAZicbE52JG221dI/hvw3CmQj8q3wZwlWblwtPub1CmlQB6CvdKVo9ApSlAKUpQClKUApSlAKUpQCsE9oj+ZQaz0oDW+I+D4JOwwa1TiXgORclDkV0+lSiFThV5weaPzKagspHeu+T2iP5lBqh4j4Pgk7DBrOUtTkFYLi0jfzqD8+v7963vifgSRclNxWtXnCJo/MpqUKarceH17xuVPsdx+/f+9Vtzw2ZO6ax7rv8A23/pW3FSO9fKVJKKluqmjrIPfHwf+a2Pg/jG9t3Mqyl20aMyEyALnIA1HbBFTrmzjk86g/Pr+/eoH/QIs920+q57/r3rWaujOH+NFOsW0Ujz6mJ1AsSSfknc10Lwnxa75E159ZG00Y5SwzZdmXpI0nUCCT2xnJG/xr1xwaFhgKFPoR3H/Na2+NR3wRt/6aN5lRnN4LwnmhVnSb7hsSfS2t3ZtDJkyT3EOHZkGrJ6AcDWRnPlxt6VYWvE5V+rvoLuO4ihUxRrcjrKYRjgjSRljgZHXp3rSOEeNL23dpBIZGZAhMhMnSNxgk7YJPxvUM8DuOR9UyaYWYBWJALsc7Kvc9ie2MCmTxZl43/Kf2LHw1al31Y3ZvQYHfJwPQf8V3/gFmIoVX4rl/8ADvhOqRdtl/vXYVGBiru6npwo5YJH2lKVTYpSlAKUpQClKUApSlAKUpQClKUApSlAKUpQCsE9mj+ZQaz0oDWuI+DoJOwwa1PifgSRd03FdRpUohU4TecImj8ymo0Vu7HABJrvE9mj+ZQah23AoEbUFGamUtTik9q6eZSKhXFpG/nUH59f3712nxVwRZYjpUavSuWXnCJoz1Kay1QqZrE3AV7xsV+DuP37/wB6+WPDnVwGGRnOQds++Pf9PWrogjvUzg9qZJVUe9A0nuqnSf4f8O0RaiNzW3VG4dbhI1UegqTXRGRSlKAUpSgFKUoBSlKAUpSgFKUoBSlKAUpSgFKUoBSlKAUpSgFKUoBWCezR/MoNZ6UBrPEfB0EnYYNReA+DxBLrJyPStwpUoBSlKo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ight-click to download high-resolution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143125" cy="1895476"/>
          </a:xfrm>
          <a:prstGeom prst="rect">
            <a:avLst/>
          </a:prstGeom>
          <a:noFill/>
        </p:spPr>
      </p:pic>
      <p:pic>
        <p:nvPicPr>
          <p:cNvPr id="8198" name="Picture 6" descr="http://www.worldbookonline.com/contents/common-content/wbe-content/pc/lg/pc3477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268760"/>
            <a:ext cx="3888432" cy="2309223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2267744" y="1988840"/>
            <a:ext cx="17281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07704" y="2420888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Processors are made up of thousands of transistors.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Transistors are used to switch electronic signals around a circuit.</a:t>
            </a:r>
          </a:p>
          <a:p>
            <a:r>
              <a:rPr lang="en-GB" dirty="0" smtClean="0"/>
              <a:t>So, the equivalent would be...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067944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They are microscopic.</a:t>
            </a:r>
          </a:p>
        </p:txBody>
      </p:sp>
      <p:pic>
        <p:nvPicPr>
          <p:cNvPr id="8200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93096"/>
            <a:ext cx="689692" cy="648072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689692" cy="648072"/>
          </a:xfrm>
          <a:prstGeom prst="rect">
            <a:avLst/>
          </a:prstGeom>
          <a:noFill/>
        </p:spPr>
      </p:pic>
      <p:pic>
        <p:nvPicPr>
          <p:cNvPr id="14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93096"/>
            <a:ext cx="689692" cy="648072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3096"/>
            <a:ext cx="689692" cy="648072"/>
          </a:xfrm>
          <a:prstGeom prst="rect">
            <a:avLst/>
          </a:prstGeom>
          <a:noFill/>
        </p:spPr>
      </p:pic>
      <p:pic>
        <p:nvPicPr>
          <p:cNvPr id="16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93096"/>
            <a:ext cx="689692" cy="648072"/>
          </a:xfrm>
          <a:prstGeom prst="rect">
            <a:avLst/>
          </a:prstGeom>
          <a:noFill/>
        </p:spPr>
      </p:pic>
      <p:pic>
        <p:nvPicPr>
          <p:cNvPr id="17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293096"/>
            <a:ext cx="689692" cy="648072"/>
          </a:xfrm>
          <a:prstGeom prst="rect">
            <a:avLst/>
          </a:prstGeom>
          <a:noFill/>
        </p:spPr>
      </p:pic>
      <p:pic>
        <p:nvPicPr>
          <p:cNvPr id="18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869160"/>
            <a:ext cx="689692" cy="648072"/>
          </a:xfrm>
          <a:prstGeom prst="rect">
            <a:avLst/>
          </a:prstGeom>
          <a:noFill/>
        </p:spPr>
      </p:pic>
      <p:pic>
        <p:nvPicPr>
          <p:cNvPr id="19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869160"/>
            <a:ext cx="689692" cy="648072"/>
          </a:xfrm>
          <a:prstGeom prst="rect">
            <a:avLst/>
          </a:prstGeom>
          <a:noFill/>
        </p:spPr>
      </p:pic>
      <p:pic>
        <p:nvPicPr>
          <p:cNvPr id="20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869160"/>
            <a:ext cx="689692" cy="648072"/>
          </a:xfrm>
          <a:prstGeom prst="rect">
            <a:avLst/>
          </a:prstGeom>
          <a:noFill/>
        </p:spPr>
      </p:pic>
      <p:pic>
        <p:nvPicPr>
          <p:cNvPr id="21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869160"/>
            <a:ext cx="689692" cy="648072"/>
          </a:xfrm>
          <a:prstGeom prst="rect">
            <a:avLst/>
          </a:prstGeom>
          <a:noFill/>
        </p:spPr>
      </p:pic>
      <p:pic>
        <p:nvPicPr>
          <p:cNvPr id="22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689692" cy="648072"/>
          </a:xfrm>
          <a:prstGeom prst="rect">
            <a:avLst/>
          </a:prstGeom>
          <a:noFill/>
        </p:spPr>
      </p:pic>
      <p:pic>
        <p:nvPicPr>
          <p:cNvPr id="23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869160"/>
            <a:ext cx="689692" cy="648072"/>
          </a:xfrm>
          <a:prstGeom prst="rect">
            <a:avLst/>
          </a:prstGeom>
          <a:noFill/>
        </p:spPr>
      </p:pic>
      <p:pic>
        <p:nvPicPr>
          <p:cNvPr id="24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445224"/>
            <a:ext cx="689692" cy="648072"/>
          </a:xfrm>
          <a:prstGeom prst="rect">
            <a:avLst/>
          </a:prstGeom>
          <a:noFill/>
        </p:spPr>
      </p:pic>
      <p:pic>
        <p:nvPicPr>
          <p:cNvPr id="25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45224"/>
            <a:ext cx="689692" cy="648072"/>
          </a:xfrm>
          <a:prstGeom prst="rect">
            <a:avLst/>
          </a:prstGeom>
          <a:noFill/>
        </p:spPr>
      </p:pic>
      <p:pic>
        <p:nvPicPr>
          <p:cNvPr id="26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445224"/>
            <a:ext cx="689692" cy="648072"/>
          </a:xfrm>
          <a:prstGeom prst="rect">
            <a:avLst/>
          </a:prstGeom>
          <a:noFill/>
        </p:spPr>
      </p:pic>
      <p:pic>
        <p:nvPicPr>
          <p:cNvPr id="27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445224"/>
            <a:ext cx="689692" cy="648072"/>
          </a:xfrm>
          <a:prstGeom prst="rect">
            <a:avLst/>
          </a:prstGeom>
          <a:noFill/>
        </p:spPr>
      </p:pic>
      <p:pic>
        <p:nvPicPr>
          <p:cNvPr id="28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445224"/>
            <a:ext cx="689692" cy="648072"/>
          </a:xfrm>
          <a:prstGeom prst="rect">
            <a:avLst/>
          </a:prstGeom>
          <a:noFill/>
        </p:spPr>
      </p:pic>
      <p:pic>
        <p:nvPicPr>
          <p:cNvPr id="29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445224"/>
            <a:ext cx="689692" cy="648072"/>
          </a:xfrm>
          <a:prstGeom prst="rect">
            <a:avLst/>
          </a:prstGeom>
          <a:noFill/>
        </p:spPr>
      </p:pic>
      <p:pic>
        <p:nvPicPr>
          <p:cNvPr id="30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993904"/>
            <a:ext cx="689692" cy="648072"/>
          </a:xfrm>
          <a:prstGeom prst="rect">
            <a:avLst/>
          </a:prstGeom>
          <a:noFill/>
        </p:spPr>
      </p:pic>
      <p:pic>
        <p:nvPicPr>
          <p:cNvPr id="31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993904"/>
            <a:ext cx="689692" cy="648072"/>
          </a:xfrm>
          <a:prstGeom prst="rect">
            <a:avLst/>
          </a:prstGeom>
          <a:noFill/>
        </p:spPr>
      </p:pic>
      <p:pic>
        <p:nvPicPr>
          <p:cNvPr id="32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993904"/>
            <a:ext cx="689692" cy="648072"/>
          </a:xfrm>
          <a:prstGeom prst="rect">
            <a:avLst/>
          </a:prstGeom>
          <a:noFill/>
        </p:spPr>
      </p:pic>
      <p:pic>
        <p:nvPicPr>
          <p:cNvPr id="33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993904"/>
            <a:ext cx="689692" cy="648072"/>
          </a:xfrm>
          <a:prstGeom prst="rect">
            <a:avLst/>
          </a:prstGeom>
          <a:noFill/>
        </p:spPr>
      </p:pic>
      <p:pic>
        <p:nvPicPr>
          <p:cNvPr id="34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993904"/>
            <a:ext cx="689692" cy="648072"/>
          </a:xfrm>
          <a:prstGeom prst="rect">
            <a:avLst/>
          </a:prstGeom>
          <a:noFill/>
        </p:spPr>
      </p:pic>
      <p:pic>
        <p:nvPicPr>
          <p:cNvPr id="35" name="Picture 8" descr="http://t2.gstatic.com/images?q=tbn:ANd9GcRLWSMeSlLzc7nXomkL7uGvFvaZ-jyNALLKA4hCyPAnCywt7t5z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993904"/>
            <a:ext cx="68969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CPU / Processor / Microprocessor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28586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Microprocessors are measured by a ‘clock speed’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Its like a metronome ticking...sending out a regular pulse.</a:t>
            </a:r>
          </a:p>
          <a:p>
            <a:r>
              <a:rPr lang="en-GB" dirty="0" smtClean="0"/>
              <a:t>It then makes the calculations and processes the data synced up to the pulse.</a:t>
            </a:r>
          </a:p>
          <a:p>
            <a:r>
              <a:rPr lang="en-GB" dirty="0" smtClean="0"/>
              <a:t>The number of calculations it can do in one second is measured in Hertz.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00034" y="3714752"/>
            <a:ext cx="40582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calculation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second =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Hz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7744" y="3929066"/>
            <a:ext cx="4300536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2,000,000,000 calculations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second =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GHz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Quiz – think pair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525963"/>
          </a:xfrm>
        </p:spPr>
        <p:txBody>
          <a:bodyPr/>
          <a:lstStyle/>
          <a:p>
            <a:r>
              <a:rPr lang="en-GB" dirty="0" smtClean="0"/>
              <a:t>What is the main component of a processor?</a:t>
            </a:r>
          </a:p>
          <a:p>
            <a:r>
              <a:rPr lang="en-GB" dirty="0" smtClean="0"/>
              <a:t>Why is it referred to as the brain of the machine?</a:t>
            </a:r>
          </a:p>
          <a:p>
            <a:r>
              <a:rPr lang="en-GB" dirty="0" smtClean="0"/>
              <a:t>What is its speed measured in?</a:t>
            </a:r>
          </a:p>
          <a:p>
            <a:r>
              <a:rPr lang="en-GB" dirty="0" smtClean="0"/>
              <a:t>What is the processor composed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 – think, pair share...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When the computer is active it needs memory to store data and instructions temporarily.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0034" y="2857496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you make use of th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RAM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writing an essay or getting images from the internet?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www.thecomputercoach.net/assets/images/256_MB_DDR_333_Cl2_5_Pc2700_RAM_Chip_Brand_New_Ch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67768">
            <a:off x="405143" y="4905745"/>
            <a:ext cx="2666992" cy="2666992"/>
          </a:xfrm>
          <a:prstGeom prst="rect">
            <a:avLst/>
          </a:prstGeom>
          <a:noFill/>
        </p:spPr>
      </p:pic>
      <p:pic>
        <p:nvPicPr>
          <p:cNvPr id="6" name="Picture 2" descr="http://www.thecomputercoach.net/assets/images/256_MB_DDR_333_Cl2_5_Pc2700_RAM_Chip_Brand_New_Ch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67768">
            <a:off x="3262663" y="4905746"/>
            <a:ext cx="2666992" cy="2666992"/>
          </a:xfrm>
          <a:prstGeom prst="rect">
            <a:avLst/>
          </a:prstGeom>
          <a:noFill/>
        </p:spPr>
      </p:pic>
      <p:pic>
        <p:nvPicPr>
          <p:cNvPr id="7" name="Picture 2" descr="http://www.thecomputercoach.net/assets/images/256_MB_DDR_333_Cl2_5_Pc2700_RAM_Chip_Brand_New_Chi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67768">
            <a:off x="6143303" y="4905746"/>
            <a:ext cx="2666992" cy="266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689</Words>
  <Application>Microsoft Office PowerPoint</Application>
  <PresentationFormat>On-screen Show (4:3)</PresentationFormat>
  <Paragraphs>184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Computer bits and pieces</vt:lpstr>
      <vt:lpstr>Starter – order in size smallest to biggest</vt:lpstr>
      <vt:lpstr>Lesson outcomes</vt:lpstr>
      <vt:lpstr>What are these little bits? Think, pair share...</vt:lpstr>
      <vt:lpstr>CPU / Processor / Microprocessor</vt:lpstr>
      <vt:lpstr>Key concept...</vt:lpstr>
      <vt:lpstr>CPU / Processor / Microprocessor</vt:lpstr>
      <vt:lpstr>Quick Quiz – think pair share</vt:lpstr>
      <vt:lpstr>RAM – think, pair share...</vt:lpstr>
      <vt:lpstr>Oh oh...When its gone, its gone...</vt:lpstr>
      <vt:lpstr>Secondary storage</vt:lpstr>
      <vt:lpstr>Slide 12</vt:lpstr>
      <vt:lpstr>Slide 13</vt:lpstr>
      <vt:lpstr>Slide 14</vt:lpstr>
      <vt:lpstr>Slide 15</vt:lpstr>
      <vt:lpstr>Slide 16</vt:lpstr>
      <vt:lpstr>Slide 17</vt:lpstr>
      <vt:lpstr>Motherboard – where its all kept</vt:lpstr>
      <vt:lpstr>What is the best choice?</vt:lpstr>
      <vt:lpstr>Questions:</vt:lpstr>
      <vt:lpstr>Slide 21</vt:lpstr>
    </vt:vector>
  </TitlesOfParts>
  <Company>London Borough of Havering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bits and pieces</dc:title>
  <dc:creator>mhadley</dc:creator>
  <cp:lastModifiedBy>mhadley</cp:lastModifiedBy>
  <cp:revision>136</cp:revision>
  <dcterms:created xsi:type="dcterms:W3CDTF">2014-03-26T12:01:02Z</dcterms:created>
  <dcterms:modified xsi:type="dcterms:W3CDTF">2014-04-24T16:21:49Z</dcterms:modified>
</cp:coreProperties>
</file>