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1" r:id="rId3"/>
    <p:sldId id="258" r:id="rId4"/>
    <p:sldId id="260" r:id="rId5"/>
    <p:sldId id="262" r:id="rId6"/>
    <p:sldId id="259" r:id="rId7"/>
    <p:sldId id="265" r:id="rId8"/>
    <p:sldId id="264" r:id="rId9"/>
    <p:sldId id="266" r:id="rId10"/>
    <p:sldId id="267" r:id="rId11"/>
    <p:sldId id="268" r:id="rId12"/>
    <p:sldId id="269" r:id="rId13"/>
    <p:sldId id="270" r:id="rId14"/>
    <p:sldId id="272"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49142" autoAdjust="0"/>
  </p:normalViewPr>
  <p:slideViewPr>
    <p:cSldViewPr>
      <p:cViewPr varScale="1">
        <p:scale>
          <a:sx n="52" d="100"/>
          <a:sy n="52"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E8D1C0-7414-4CDE-8304-2BDF7C82249E}" type="datetimeFigureOut">
              <a:rPr lang="en-US" smtClean="0"/>
              <a:pPr/>
              <a:t>3/26/2014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8B28F9-19A7-4DED-8DB5-F8A19D225C1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aseline="0" dirty="0" smtClean="0"/>
          </a:p>
        </p:txBody>
      </p:sp>
      <p:sp>
        <p:nvSpPr>
          <p:cNvPr id="4" name="Slide Number Placeholder 3"/>
          <p:cNvSpPr>
            <a:spLocks noGrp="1"/>
          </p:cNvSpPr>
          <p:nvPr>
            <p:ph type="sldNum" sz="quarter" idx="10"/>
          </p:nvPr>
        </p:nvSpPr>
        <p:spPr/>
        <p:txBody>
          <a:bodyPr/>
          <a:lstStyle/>
          <a:p>
            <a:fld id="{B98B28F9-19A7-4DED-8DB5-F8A19D225C19}" type="slidenum">
              <a:rPr lang="en-GB" smtClean="0"/>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Skype (VOIP)</a:t>
            </a:r>
          </a:p>
          <a:p>
            <a:r>
              <a:rPr lang="en-GB" dirty="0" smtClean="0"/>
              <a:t>Social Networking</a:t>
            </a:r>
          </a:p>
          <a:p>
            <a:r>
              <a:rPr lang="en-GB" dirty="0" smtClean="0"/>
              <a:t>Chat rooms</a:t>
            </a:r>
          </a:p>
          <a:p>
            <a:r>
              <a:rPr lang="en-GB" dirty="0" smtClean="0"/>
              <a:t>Online</a:t>
            </a:r>
            <a:r>
              <a:rPr lang="en-GB" baseline="0" dirty="0" smtClean="0"/>
              <a:t> games</a:t>
            </a:r>
          </a:p>
          <a:p>
            <a:r>
              <a:rPr lang="en-GB" baseline="0" dirty="0" smtClean="0"/>
              <a:t>Virtual worlds</a:t>
            </a:r>
          </a:p>
          <a:p>
            <a:r>
              <a:rPr lang="en-GB" baseline="0" dirty="0" smtClean="0"/>
              <a:t>Blogs + </a:t>
            </a:r>
            <a:r>
              <a:rPr lang="en-GB" baseline="0" dirty="0" err="1" smtClean="0"/>
              <a:t>microblogs</a:t>
            </a:r>
            <a:endParaRPr lang="en-GB" baseline="0" dirty="0" smtClean="0"/>
          </a:p>
          <a:p>
            <a:r>
              <a:rPr lang="en-GB" baseline="0" dirty="0" smtClean="0"/>
              <a:t>Message boards / forums</a:t>
            </a:r>
          </a:p>
          <a:p>
            <a:r>
              <a:rPr lang="en-GB" baseline="0" dirty="0" smtClean="0"/>
              <a:t>Social Bookmarking</a:t>
            </a:r>
          </a:p>
          <a:p>
            <a:r>
              <a:rPr lang="en-GB" baseline="0" dirty="0" smtClean="0"/>
              <a:t>Friends reunited</a:t>
            </a:r>
          </a:p>
          <a:p>
            <a:r>
              <a:rPr lang="en-GB" baseline="0" dirty="0" smtClean="0"/>
              <a:t>Online dating</a:t>
            </a:r>
          </a:p>
          <a:p>
            <a:r>
              <a:rPr lang="en-GB" baseline="0" dirty="0" smtClean="0"/>
              <a:t>Etc </a:t>
            </a:r>
            <a:r>
              <a:rPr lang="en-GB" baseline="0" dirty="0" err="1" smtClean="0"/>
              <a:t>etc</a:t>
            </a: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B98B28F9-19A7-4DED-8DB5-F8A19D225C19}" type="slidenum">
              <a:rPr lang="en-GB" smtClean="0"/>
              <a:pPr/>
              <a:t>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 will keep</a:t>
            </a:r>
            <a:r>
              <a:rPr lang="en-GB" baseline="0" dirty="0" smtClean="0"/>
              <a:t> my user name and password safe</a:t>
            </a:r>
          </a:p>
          <a:p>
            <a:r>
              <a:rPr lang="en-GB" baseline="0" dirty="0" smtClean="0"/>
              <a:t>I wont use someone </a:t>
            </a:r>
            <a:r>
              <a:rPr lang="en-GB" baseline="0" dirty="0" err="1" smtClean="0"/>
              <a:t>elses</a:t>
            </a:r>
            <a:endParaRPr lang="en-GB" baseline="0" dirty="0" smtClean="0"/>
          </a:p>
          <a:p>
            <a:r>
              <a:rPr lang="en-GB" baseline="0" dirty="0" smtClean="0"/>
              <a:t>I wont use offensive language</a:t>
            </a:r>
          </a:p>
          <a:p>
            <a:r>
              <a:rPr lang="en-GB" baseline="0" dirty="0" smtClean="0"/>
              <a:t>I wont take or distribute images without their permission</a:t>
            </a:r>
          </a:p>
          <a:p>
            <a:r>
              <a:rPr lang="en-GB" baseline="0" dirty="0" smtClean="0"/>
              <a:t>...not use </a:t>
            </a:r>
            <a:r>
              <a:rPr lang="en-GB" baseline="0" dirty="0" err="1" smtClean="0"/>
              <a:t>anyones</a:t>
            </a:r>
            <a:r>
              <a:rPr lang="en-GB" baseline="0" dirty="0" smtClean="0"/>
              <a:t> details</a:t>
            </a:r>
          </a:p>
          <a:p>
            <a:r>
              <a:rPr lang="en-GB" baseline="0" dirty="0" smtClean="0"/>
              <a:t>Etc </a:t>
            </a:r>
            <a:r>
              <a:rPr lang="en-GB" baseline="0" dirty="0" err="1" smtClean="0"/>
              <a:t>etc</a:t>
            </a: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B98B28F9-19A7-4DED-8DB5-F8A19D225C19}" type="slidenum">
              <a:rPr lang="en-GB" smtClean="0"/>
              <a:pPr/>
              <a:t>11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72E821D-3977-4EDF-A679-E231EA9EAB2A}" type="datetimeFigureOut">
              <a:rPr lang="en-US" smtClean="0"/>
              <a:pPr/>
              <a:t>3/26/2014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E8EB14-CF3C-4F2C-B78D-357FF20EF0D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72E821D-3977-4EDF-A679-E231EA9EAB2A}" type="datetimeFigureOut">
              <a:rPr lang="en-US" smtClean="0"/>
              <a:pPr/>
              <a:t>3/26/2014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E8EB14-CF3C-4F2C-B78D-357FF20EF0D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72E821D-3977-4EDF-A679-E231EA9EAB2A}" type="datetimeFigureOut">
              <a:rPr lang="en-US" smtClean="0"/>
              <a:pPr/>
              <a:t>3/26/2014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E8EB14-CF3C-4F2C-B78D-357FF20EF0D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72E821D-3977-4EDF-A679-E231EA9EAB2A}" type="datetimeFigureOut">
              <a:rPr lang="en-US" smtClean="0"/>
              <a:pPr/>
              <a:t>3/26/2014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E8EB14-CF3C-4F2C-B78D-357FF20EF0D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2E821D-3977-4EDF-A679-E231EA9EAB2A}" type="datetimeFigureOut">
              <a:rPr lang="en-US" smtClean="0"/>
              <a:pPr/>
              <a:t>3/26/2014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E8EB14-CF3C-4F2C-B78D-357FF20EF0D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72E821D-3977-4EDF-A679-E231EA9EAB2A}" type="datetimeFigureOut">
              <a:rPr lang="en-US" smtClean="0"/>
              <a:pPr/>
              <a:t>3/26/2014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E8EB14-CF3C-4F2C-B78D-357FF20EF0D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72E821D-3977-4EDF-A679-E231EA9EAB2A}" type="datetimeFigureOut">
              <a:rPr lang="en-US" smtClean="0"/>
              <a:pPr/>
              <a:t>3/26/2014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E8EB14-CF3C-4F2C-B78D-357FF20EF0D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72E821D-3977-4EDF-A679-E231EA9EAB2A}" type="datetimeFigureOut">
              <a:rPr lang="en-US" smtClean="0"/>
              <a:pPr/>
              <a:t>3/26/2014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E8EB14-CF3C-4F2C-B78D-357FF20EF0D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2E821D-3977-4EDF-A679-E231EA9EAB2A}" type="datetimeFigureOut">
              <a:rPr lang="en-US" smtClean="0"/>
              <a:pPr/>
              <a:t>3/26/2014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E8EB14-CF3C-4F2C-B78D-357FF20EF0D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2E821D-3977-4EDF-A679-E231EA9EAB2A}" type="datetimeFigureOut">
              <a:rPr lang="en-US" smtClean="0"/>
              <a:pPr/>
              <a:t>3/26/2014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E8EB14-CF3C-4F2C-B78D-357FF20EF0D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2E821D-3977-4EDF-A679-E231EA9EAB2A}" type="datetimeFigureOut">
              <a:rPr lang="en-US" smtClean="0"/>
              <a:pPr/>
              <a:t>3/26/2014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E8EB14-CF3C-4F2C-B78D-357FF20EF0D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2E821D-3977-4EDF-A679-E231EA9EAB2A}" type="datetimeFigureOut">
              <a:rPr lang="en-US" smtClean="0"/>
              <a:pPr/>
              <a:t>3/26/2014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E8EB14-CF3C-4F2C-B78D-357FF20EF0D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Online communities 2</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Quick question:</a:t>
            </a:r>
            <a:endParaRPr lang="en-GB" dirty="0"/>
          </a:p>
        </p:txBody>
      </p:sp>
      <p:sp>
        <p:nvSpPr>
          <p:cNvPr id="3" name="Content Placeholder 2"/>
          <p:cNvSpPr>
            <a:spLocks noGrp="1"/>
          </p:cNvSpPr>
          <p:nvPr>
            <p:ph idx="1"/>
          </p:nvPr>
        </p:nvSpPr>
        <p:spPr/>
        <p:txBody>
          <a:bodyPr/>
          <a:lstStyle/>
          <a:p>
            <a:r>
              <a:rPr lang="en-GB" dirty="0" smtClean="0"/>
              <a:t>When you sign up for an online account: </a:t>
            </a:r>
          </a:p>
          <a:p>
            <a:endParaRPr lang="en-GB" dirty="0" smtClean="0"/>
          </a:p>
          <a:p>
            <a:r>
              <a:rPr lang="en-GB" dirty="0" smtClean="0"/>
              <a:t>You agree to the rules given in an acceptable use policy or code of conduct.</a:t>
            </a:r>
          </a:p>
          <a:p>
            <a:endParaRPr lang="en-GB" dirty="0" smtClean="0"/>
          </a:p>
          <a:p>
            <a:r>
              <a:rPr lang="en-GB" dirty="0" smtClean="0"/>
              <a:t>What happens if you break the rules?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We are going to set up a message board about Justin </a:t>
            </a:r>
            <a:r>
              <a:rPr lang="en-GB" dirty="0" err="1" smtClean="0"/>
              <a:t>Beiber</a:t>
            </a:r>
            <a:r>
              <a:rPr lang="en-GB" dirty="0" smtClean="0"/>
              <a:t>...</a:t>
            </a:r>
            <a:br>
              <a:rPr lang="en-GB" dirty="0" smtClean="0"/>
            </a:br>
            <a:r>
              <a:rPr lang="en-GB" sz="1800" dirty="0" smtClean="0"/>
              <a:t>(I’ve chosen him for a reason)</a:t>
            </a:r>
            <a:endParaRPr lang="en-GB" sz="1800" dirty="0"/>
          </a:p>
        </p:txBody>
      </p:sp>
      <p:sp>
        <p:nvSpPr>
          <p:cNvPr id="3" name="Content Placeholder 2"/>
          <p:cNvSpPr>
            <a:spLocks noGrp="1"/>
          </p:cNvSpPr>
          <p:nvPr>
            <p:ph idx="1"/>
          </p:nvPr>
        </p:nvSpPr>
        <p:spPr>
          <a:xfrm>
            <a:off x="457200" y="1857365"/>
            <a:ext cx="8229600" cy="1214445"/>
          </a:xfrm>
        </p:spPr>
        <p:txBody>
          <a:bodyPr/>
          <a:lstStyle/>
          <a:p>
            <a:r>
              <a:rPr lang="en-GB" dirty="0" smtClean="0"/>
              <a:t>Lets come up with some rules for joining our forum...(Acceptable use policy)</a:t>
            </a:r>
            <a:endParaRPr lang="en-GB" dirty="0"/>
          </a:p>
        </p:txBody>
      </p:sp>
      <p:graphicFrame>
        <p:nvGraphicFramePr>
          <p:cNvPr id="4" name="Table 3"/>
          <p:cNvGraphicFramePr>
            <a:graphicFrameLocks noGrp="1"/>
          </p:cNvGraphicFramePr>
          <p:nvPr/>
        </p:nvGraphicFramePr>
        <p:xfrm>
          <a:off x="428596" y="3286124"/>
          <a:ext cx="8286808" cy="3214710"/>
        </p:xfrm>
        <a:graphic>
          <a:graphicData uri="http://schemas.openxmlformats.org/drawingml/2006/table">
            <a:tbl>
              <a:tblPr firstRow="1" bandRow="1">
                <a:tableStyleId>{C4B1156A-380E-4F78-BDF5-A606A8083BF9}</a:tableStyleId>
              </a:tblPr>
              <a:tblGrid>
                <a:gridCol w="8286808"/>
              </a:tblGrid>
              <a:tr h="642942">
                <a:tc>
                  <a:txBody>
                    <a:bodyPr/>
                    <a:lstStyle/>
                    <a:p>
                      <a:r>
                        <a:rPr lang="en-GB" dirty="0" smtClean="0"/>
                        <a:t>1</a:t>
                      </a:r>
                      <a:endParaRPr lang="en-GB" dirty="0"/>
                    </a:p>
                  </a:txBody>
                  <a:tcPr/>
                </a:tc>
              </a:tr>
              <a:tr h="642942">
                <a:tc>
                  <a:txBody>
                    <a:bodyPr/>
                    <a:lstStyle/>
                    <a:p>
                      <a:r>
                        <a:rPr lang="en-GB" dirty="0" smtClean="0"/>
                        <a:t>2</a:t>
                      </a:r>
                      <a:endParaRPr lang="en-GB" dirty="0"/>
                    </a:p>
                  </a:txBody>
                  <a:tcPr/>
                </a:tc>
              </a:tr>
              <a:tr h="642942">
                <a:tc>
                  <a:txBody>
                    <a:bodyPr/>
                    <a:lstStyle/>
                    <a:p>
                      <a:r>
                        <a:rPr lang="en-GB" dirty="0" smtClean="0"/>
                        <a:t>3</a:t>
                      </a:r>
                      <a:endParaRPr lang="en-GB" dirty="0"/>
                    </a:p>
                  </a:txBody>
                  <a:tcPr/>
                </a:tc>
              </a:tr>
              <a:tr h="642942">
                <a:tc>
                  <a:txBody>
                    <a:bodyPr/>
                    <a:lstStyle/>
                    <a:p>
                      <a:r>
                        <a:rPr lang="en-GB" dirty="0" smtClean="0"/>
                        <a:t>4</a:t>
                      </a:r>
                      <a:endParaRPr lang="en-GB" dirty="0"/>
                    </a:p>
                  </a:txBody>
                  <a:tcPr/>
                </a:tc>
              </a:tr>
              <a:tr h="642942">
                <a:tc>
                  <a:txBody>
                    <a:bodyPr/>
                    <a:lstStyle/>
                    <a:p>
                      <a:r>
                        <a:rPr lang="en-GB" dirty="0" smtClean="0"/>
                        <a:t>5</a:t>
                      </a:r>
                      <a:endParaRPr lang="en-GB"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impact of using ICT on a global scale...</a:t>
            </a:r>
            <a:endParaRPr lang="en-GB" dirty="0"/>
          </a:p>
        </p:txBody>
      </p:sp>
      <p:sp>
        <p:nvSpPr>
          <p:cNvPr id="3" name="Content Placeholder 2"/>
          <p:cNvSpPr>
            <a:spLocks noGrp="1"/>
          </p:cNvSpPr>
          <p:nvPr>
            <p:ph idx="1"/>
          </p:nvPr>
        </p:nvSpPr>
        <p:spPr>
          <a:xfrm>
            <a:off x="457200" y="1600201"/>
            <a:ext cx="4114800" cy="2471742"/>
          </a:xfrm>
          <a:solidFill>
            <a:srgbClr val="92D050"/>
          </a:solidFill>
          <a:ln>
            <a:solidFill>
              <a:schemeClr val="tx1"/>
            </a:solidFill>
          </a:ln>
        </p:spPr>
        <p:txBody>
          <a:bodyPr/>
          <a:lstStyle/>
          <a:p>
            <a:r>
              <a:rPr lang="en-GB" dirty="0" smtClean="0"/>
              <a:t>Lets start off with</a:t>
            </a:r>
          </a:p>
          <a:p>
            <a:r>
              <a:rPr lang="en-GB" b="1" dirty="0" smtClean="0"/>
              <a:t>3 positive</a:t>
            </a:r>
          </a:p>
          <a:p>
            <a:r>
              <a:rPr lang="en-GB" b="1" dirty="0" smtClean="0"/>
              <a:t>3 negative</a:t>
            </a:r>
          </a:p>
          <a:p>
            <a:pPr>
              <a:buNone/>
            </a:pPr>
            <a:r>
              <a:rPr lang="en-GB" dirty="0" smtClean="0"/>
              <a:t>Of ICT on a global scale.</a:t>
            </a:r>
            <a:endParaRPr lang="en-GB" dirty="0"/>
          </a:p>
        </p:txBody>
      </p:sp>
      <p:sp>
        <p:nvSpPr>
          <p:cNvPr id="4" name="Content Placeholder 2"/>
          <p:cNvSpPr txBox="1">
            <a:spLocks/>
          </p:cNvSpPr>
          <p:nvPr/>
        </p:nvSpPr>
        <p:spPr>
          <a:xfrm>
            <a:off x="500034" y="4143380"/>
            <a:ext cx="4114800" cy="2471742"/>
          </a:xfrm>
          <a:prstGeom prst="rect">
            <a:avLst/>
          </a:prstGeom>
          <a:solidFill>
            <a:srgbClr val="92D050"/>
          </a:solidFill>
          <a:ln>
            <a:solidFill>
              <a:schemeClr val="tx1"/>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solidFill>
                  <a:schemeClr val="tx1"/>
                </a:solidFill>
                <a:effectLst/>
                <a:uLnTx/>
                <a:uFillTx/>
                <a:latin typeface="+mn-lt"/>
                <a:ea typeface="+mn-ea"/>
                <a:cs typeface="+mn-cs"/>
              </a:rPr>
              <a:t>Positives: Answer</a:t>
            </a:r>
            <a:r>
              <a:rPr kumimoji="0" lang="en-GB" b="0" i="0" u="none" strike="noStrike" kern="1200" cap="none" spc="0" normalizeH="0" noProof="0" dirty="0" smtClean="0">
                <a:ln>
                  <a:noFill/>
                </a:ln>
                <a:solidFill>
                  <a:schemeClr val="tx1"/>
                </a:solidFill>
                <a:effectLst/>
                <a:uLnTx/>
                <a:uFillTx/>
                <a:latin typeface="+mn-lt"/>
                <a:ea typeface="+mn-ea"/>
                <a:cs typeface="+mn-cs"/>
              </a:rPr>
              <a:t> these questions&gt;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GB" baseline="0" dirty="0" smtClean="0"/>
          </a:p>
          <a:p>
            <a:pPr marL="342900" marR="0" lvl="0" indent="-342900" algn="l" defTabSz="914400" rtl="0" eaLnBrk="1" fontAlgn="auto" latinLnBrk="0" hangingPunct="1">
              <a:lnSpc>
                <a:spcPct val="100000"/>
              </a:lnSpc>
              <a:spcBef>
                <a:spcPct val="20000"/>
              </a:spcBef>
              <a:spcAft>
                <a:spcPts val="0"/>
              </a:spcAft>
              <a:buClrTx/>
              <a:buSzTx/>
              <a:buAutoNum type="arabicPeriod"/>
              <a:tabLst/>
              <a:defRPr/>
            </a:pPr>
            <a:r>
              <a:rPr kumimoji="0" lang="en-GB" b="0" i="0" u="none" strike="noStrike" kern="1200" cap="none" spc="0" normalizeH="0" noProof="0" dirty="0" smtClean="0">
                <a:ln>
                  <a:noFill/>
                </a:ln>
                <a:solidFill>
                  <a:schemeClr val="tx1"/>
                </a:solidFill>
                <a:effectLst/>
                <a:uLnTx/>
                <a:uFillTx/>
                <a:latin typeface="+mn-lt"/>
                <a:ea typeface="+mn-ea"/>
                <a:cs typeface="+mn-cs"/>
              </a:rPr>
              <a:t>How has it changed communication</a:t>
            </a:r>
          </a:p>
          <a:p>
            <a:pPr marL="342900" marR="0" lvl="0" indent="-342900" algn="l" defTabSz="914400" rtl="0" eaLnBrk="1" fontAlgn="auto" latinLnBrk="0" hangingPunct="1">
              <a:lnSpc>
                <a:spcPct val="100000"/>
              </a:lnSpc>
              <a:spcBef>
                <a:spcPct val="20000"/>
              </a:spcBef>
              <a:spcAft>
                <a:spcPts val="0"/>
              </a:spcAft>
              <a:buClrTx/>
              <a:buSzTx/>
              <a:buAutoNum type="arabicPeriod"/>
              <a:tabLst/>
              <a:defRPr/>
            </a:pPr>
            <a:r>
              <a:rPr lang="en-GB" baseline="0" dirty="0" smtClean="0"/>
              <a:t>The number of ways to communicate</a:t>
            </a:r>
          </a:p>
          <a:p>
            <a:pPr marL="342900" marR="0" lvl="0" indent="-342900" algn="l" defTabSz="914400" rtl="0" eaLnBrk="1" fontAlgn="auto" latinLnBrk="0" hangingPunct="1">
              <a:lnSpc>
                <a:spcPct val="100000"/>
              </a:lnSpc>
              <a:spcBef>
                <a:spcPct val="20000"/>
              </a:spcBef>
              <a:spcAft>
                <a:spcPts val="0"/>
              </a:spcAft>
              <a:buClrTx/>
              <a:buSzTx/>
              <a:buAutoNum type="arabicPeriod"/>
              <a:tabLst/>
              <a:defRPr/>
            </a:pPr>
            <a:endParaRPr kumimoji="0" lang="en-GB"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impact of using ICT on a global scale...mini framework</a:t>
            </a:r>
            <a:endParaRPr lang="en-GB" dirty="0"/>
          </a:p>
        </p:txBody>
      </p:sp>
      <p:sp>
        <p:nvSpPr>
          <p:cNvPr id="3" name="Content Placeholder 2"/>
          <p:cNvSpPr>
            <a:spLocks noGrp="1"/>
          </p:cNvSpPr>
          <p:nvPr>
            <p:ph idx="1"/>
          </p:nvPr>
        </p:nvSpPr>
        <p:spPr>
          <a:xfrm>
            <a:off x="2714612" y="1571612"/>
            <a:ext cx="4114800" cy="2471742"/>
          </a:xfrm>
          <a:solidFill>
            <a:srgbClr val="92D050"/>
          </a:solidFill>
          <a:ln>
            <a:solidFill>
              <a:schemeClr val="tx1"/>
            </a:solidFill>
          </a:ln>
        </p:spPr>
        <p:txBody>
          <a:bodyPr/>
          <a:lstStyle/>
          <a:p>
            <a:r>
              <a:rPr lang="en-GB" dirty="0" smtClean="0"/>
              <a:t>Lets start off with</a:t>
            </a:r>
          </a:p>
          <a:p>
            <a:r>
              <a:rPr lang="en-GB" b="1" dirty="0" smtClean="0"/>
              <a:t>3 positive</a:t>
            </a:r>
          </a:p>
          <a:p>
            <a:r>
              <a:rPr lang="en-GB" b="1" dirty="0" smtClean="0"/>
              <a:t>3 negative</a:t>
            </a:r>
          </a:p>
          <a:p>
            <a:pPr>
              <a:buNone/>
            </a:pPr>
            <a:r>
              <a:rPr lang="en-GB" dirty="0" smtClean="0"/>
              <a:t>Of ICT on a global scale.</a:t>
            </a:r>
            <a:endParaRPr lang="en-GB" dirty="0"/>
          </a:p>
        </p:txBody>
      </p:sp>
      <p:sp>
        <p:nvSpPr>
          <p:cNvPr id="4" name="Content Placeholder 2"/>
          <p:cNvSpPr txBox="1">
            <a:spLocks/>
          </p:cNvSpPr>
          <p:nvPr/>
        </p:nvSpPr>
        <p:spPr>
          <a:xfrm>
            <a:off x="71406" y="4143380"/>
            <a:ext cx="4114800" cy="2471742"/>
          </a:xfrm>
          <a:prstGeom prst="rect">
            <a:avLst/>
          </a:prstGeom>
          <a:solidFill>
            <a:srgbClr val="FFC000"/>
          </a:solidFill>
          <a:ln>
            <a:solidFill>
              <a:schemeClr val="tx1"/>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b="1" i="0" u="none" strike="noStrike" kern="1200" cap="none" spc="0" normalizeH="0" baseline="0" noProof="0" dirty="0" smtClean="0">
                <a:ln>
                  <a:noFill/>
                </a:ln>
                <a:solidFill>
                  <a:schemeClr val="tx1"/>
                </a:solidFill>
                <a:effectLst/>
                <a:uLnTx/>
                <a:uFillTx/>
                <a:latin typeface="+mn-lt"/>
                <a:ea typeface="+mn-ea"/>
                <a:cs typeface="+mn-cs"/>
              </a:rPr>
              <a:t>Positives</a:t>
            </a:r>
            <a:r>
              <a:rPr kumimoji="0" lang="en-GB" b="0" i="0" u="none" strike="noStrike" kern="1200" cap="none" spc="0" normalizeH="0" baseline="0" noProof="0" dirty="0" smtClean="0">
                <a:ln>
                  <a:noFill/>
                </a:ln>
                <a:solidFill>
                  <a:schemeClr val="tx1"/>
                </a:solidFill>
                <a:effectLst/>
                <a:uLnTx/>
                <a:uFillTx/>
                <a:latin typeface="+mn-lt"/>
                <a:ea typeface="+mn-ea"/>
                <a:cs typeface="+mn-cs"/>
              </a:rPr>
              <a:t>: Answer</a:t>
            </a:r>
            <a:r>
              <a:rPr kumimoji="0" lang="en-GB" b="0" i="0" u="none" strike="noStrike" kern="1200" cap="none" spc="0" normalizeH="0" noProof="0" dirty="0" smtClean="0">
                <a:ln>
                  <a:noFill/>
                </a:ln>
                <a:solidFill>
                  <a:schemeClr val="tx1"/>
                </a:solidFill>
                <a:effectLst/>
                <a:uLnTx/>
                <a:uFillTx/>
                <a:latin typeface="+mn-lt"/>
                <a:ea typeface="+mn-ea"/>
                <a:cs typeface="+mn-cs"/>
              </a:rPr>
              <a:t> these questions&gt;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GB" baseline="0" dirty="0" smtClean="0"/>
          </a:p>
          <a:p>
            <a:pPr marL="342900" marR="0" lvl="0" indent="-342900" algn="l" defTabSz="914400" rtl="0" eaLnBrk="1" fontAlgn="auto" latinLnBrk="0" hangingPunct="1">
              <a:lnSpc>
                <a:spcPct val="100000"/>
              </a:lnSpc>
              <a:spcBef>
                <a:spcPct val="20000"/>
              </a:spcBef>
              <a:spcAft>
                <a:spcPts val="0"/>
              </a:spcAft>
              <a:buClrTx/>
              <a:buSzTx/>
              <a:buAutoNum type="arabicPeriod"/>
              <a:tabLst/>
              <a:defRPr/>
            </a:pPr>
            <a:r>
              <a:rPr kumimoji="0" lang="en-GB" b="0" i="0" u="none" strike="noStrike" kern="1200" cap="none" spc="0" normalizeH="0" noProof="0" dirty="0" smtClean="0">
                <a:ln>
                  <a:noFill/>
                </a:ln>
                <a:solidFill>
                  <a:schemeClr val="tx1"/>
                </a:solidFill>
                <a:effectLst/>
                <a:uLnTx/>
                <a:uFillTx/>
                <a:latin typeface="+mn-lt"/>
                <a:ea typeface="+mn-ea"/>
                <a:cs typeface="+mn-cs"/>
              </a:rPr>
              <a:t>How has it changed communication?</a:t>
            </a:r>
          </a:p>
          <a:p>
            <a:pPr marL="342900" marR="0" lvl="0" indent="-342900" algn="l" defTabSz="914400" rtl="0" eaLnBrk="1" fontAlgn="auto" latinLnBrk="0" hangingPunct="1">
              <a:lnSpc>
                <a:spcPct val="100000"/>
              </a:lnSpc>
              <a:spcBef>
                <a:spcPct val="20000"/>
              </a:spcBef>
              <a:spcAft>
                <a:spcPts val="0"/>
              </a:spcAft>
              <a:buClrTx/>
              <a:buSzTx/>
              <a:buAutoNum type="arabicPeriod"/>
              <a:tabLst/>
              <a:defRPr/>
            </a:pPr>
            <a:r>
              <a:rPr lang="en-GB" baseline="0" dirty="0" smtClean="0"/>
              <a:t>The number of ways to communicate</a:t>
            </a:r>
            <a:r>
              <a:rPr lang="en-GB" dirty="0" smtClean="0"/>
              <a:t>?</a:t>
            </a:r>
          </a:p>
          <a:p>
            <a:pPr marL="342900" marR="0" lvl="0" indent="-342900" algn="l" defTabSz="914400" rtl="0" eaLnBrk="1" fontAlgn="auto" latinLnBrk="0" hangingPunct="1">
              <a:lnSpc>
                <a:spcPct val="100000"/>
              </a:lnSpc>
              <a:spcBef>
                <a:spcPct val="20000"/>
              </a:spcBef>
              <a:spcAft>
                <a:spcPts val="0"/>
              </a:spcAft>
              <a:buClrTx/>
              <a:buSzTx/>
              <a:buAutoNum type="arabicPeriod"/>
              <a:tabLst/>
              <a:defRPr/>
            </a:pPr>
            <a:r>
              <a:rPr lang="en-GB" baseline="0" dirty="0" smtClean="0"/>
              <a:t>How</a:t>
            </a:r>
            <a:r>
              <a:rPr lang="en-GB" dirty="0" smtClean="0"/>
              <a:t> has it affected our buying habits?</a:t>
            </a:r>
          </a:p>
          <a:p>
            <a:pPr marL="342900" marR="0" lvl="0" indent="-342900" algn="l" defTabSz="914400" rtl="0" eaLnBrk="1" fontAlgn="auto" latinLnBrk="0" hangingPunct="1">
              <a:lnSpc>
                <a:spcPct val="100000"/>
              </a:lnSpc>
              <a:spcBef>
                <a:spcPct val="20000"/>
              </a:spcBef>
              <a:spcAft>
                <a:spcPts val="0"/>
              </a:spcAft>
              <a:buClrTx/>
              <a:buSzTx/>
              <a:buAutoNum type="arabicPeriod"/>
              <a:tabLst/>
              <a:defRPr/>
            </a:pPr>
            <a:r>
              <a:rPr lang="en-GB" dirty="0" smtClean="0"/>
              <a:t>How has it affected how businesses grow around the world?</a:t>
            </a:r>
          </a:p>
        </p:txBody>
      </p:sp>
      <p:sp>
        <p:nvSpPr>
          <p:cNvPr id="5" name="Content Placeholder 2"/>
          <p:cNvSpPr txBox="1">
            <a:spLocks/>
          </p:cNvSpPr>
          <p:nvPr/>
        </p:nvSpPr>
        <p:spPr>
          <a:xfrm>
            <a:off x="4957794" y="4143380"/>
            <a:ext cx="4114800" cy="2471742"/>
          </a:xfrm>
          <a:prstGeom prst="rect">
            <a:avLst/>
          </a:prstGeom>
          <a:solidFill>
            <a:srgbClr val="FFFF00"/>
          </a:solidFill>
          <a:ln>
            <a:solidFill>
              <a:schemeClr val="tx1"/>
            </a:solidFill>
          </a:ln>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b="1" i="0" u="none" strike="noStrike" kern="1200" cap="none" spc="0" normalizeH="0" baseline="0" noProof="0" dirty="0" smtClean="0">
                <a:ln>
                  <a:noFill/>
                </a:ln>
                <a:solidFill>
                  <a:schemeClr val="tx1"/>
                </a:solidFill>
                <a:effectLst/>
                <a:uLnTx/>
                <a:uFillTx/>
                <a:latin typeface="+mn-lt"/>
                <a:ea typeface="+mn-ea"/>
                <a:cs typeface="+mn-cs"/>
              </a:rPr>
              <a:t>Negatives</a:t>
            </a:r>
            <a:r>
              <a:rPr kumimoji="0" lang="en-GB" b="0" i="0" u="none" strike="noStrike" kern="1200" cap="none" spc="0" normalizeH="0" baseline="0" noProof="0" dirty="0" smtClean="0">
                <a:ln>
                  <a:noFill/>
                </a:ln>
                <a:solidFill>
                  <a:schemeClr val="tx1"/>
                </a:solidFill>
                <a:effectLst/>
                <a:uLnTx/>
                <a:uFillTx/>
                <a:latin typeface="+mn-lt"/>
                <a:ea typeface="+mn-ea"/>
                <a:cs typeface="+mn-cs"/>
              </a:rPr>
              <a:t>: Answer</a:t>
            </a:r>
            <a:r>
              <a:rPr kumimoji="0" lang="en-GB" b="0" i="0" u="none" strike="noStrike" kern="1200" cap="none" spc="0" normalizeH="0" noProof="0" dirty="0" smtClean="0">
                <a:ln>
                  <a:noFill/>
                </a:ln>
                <a:solidFill>
                  <a:schemeClr val="tx1"/>
                </a:solidFill>
                <a:effectLst/>
                <a:uLnTx/>
                <a:uFillTx/>
                <a:latin typeface="+mn-lt"/>
                <a:ea typeface="+mn-ea"/>
                <a:cs typeface="+mn-cs"/>
              </a:rPr>
              <a:t> these questions&gt;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GB" baseline="0" dirty="0" smtClean="0"/>
          </a:p>
          <a:p>
            <a:pPr marL="342900" marR="0" lvl="0" indent="-342900" algn="l" defTabSz="914400" rtl="0" eaLnBrk="1" fontAlgn="auto" latinLnBrk="0" hangingPunct="1">
              <a:lnSpc>
                <a:spcPct val="100000"/>
              </a:lnSpc>
              <a:spcBef>
                <a:spcPct val="20000"/>
              </a:spcBef>
              <a:spcAft>
                <a:spcPts val="0"/>
              </a:spcAft>
              <a:buClrTx/>
              <a:buSzTx/>
              <a:buAutoNum type="arabicPeriod"/>
              <a:tabLst/>
              <a:defRPr/>
            </a:pPr>
            <a:r>
              <a:rPr lang="en-GB" dirty="0" smtClean="0"/>
              <a:t>How does the internet change other cultures and individualism?</a:t>
            </a:r>
          </a:p>
          <a:p>
            <a:pPr marL="342900" marR="0" lvl="0" indent="-342900" algn="l" defTabSz="914400" rtl="0" eaLnBrk="1" fontAlgn="auto" latinLnBrk="0" hangingPunct="1">
              <a:lnSpc>
                <a:spcPct val="100000"/>
              </a:lnSpc>
              <a:spcBef>
                <a:spcPct val="20000"/>
              </a:spcBef>
              <a:spcAft>
                <a:spcPts val="0"/>
              </a:spcAft>
              <a:buClrTx/>
              <a:buSzTx/>
              <a:buAutoNum type="arabicPeriod"/>
              <a:tabLst/>
              <a:defRPr/>
            </a:pPr>
            <a:r>
              <a:rPr lang="en-GB" dirty="0" smtClean="0"/>
              <a:t>How do governments (</a:t>
            </a:r>
            <a:r>
              <a:rPr lang="en-GB" dirty="0" err="1" smtClean="0"/>
              <a:t>e,g</a:t>
            </a:r>
            <a:r>
              <a:rPr lang="en-GB" dirty="0" smtClean="0"/>
              <a:t> China, Iran) respond to the internet?</a:t>
            </a:r>
          </a:p>
          <a:p>
            <a:pPr marL="342900" marR="0" lvl="0" indent="-342900" algn="l" defTabSz="914400" rtl="0" eaLnBrk="1" fontAlgn="auto" latinLnBrk="0" hangingPunct="1">
              <a:lnSpc>
                <a:spcPct val="100000"/>
              </a:lnSpc>
              <a:spcBef>
                <a:spcPct val="20000"/>
              </a:spcBef>
              <a:spcAft>
                <a:spcPts val="0"/>
              </a:spcAft>
              <a:buClrTx/>
              <a:buSzTx/>
              <a:buAutoNum type="arabicPeriod"/>
              <a:tabLst/>
              <a:defRPr/>
            </a:pPr>
            <a:r>
              <a:rPr lang="en-GB" dirty="0" smtClean="0"/>
              <a:t>What effect does it have on countries with poor ICT?</a:t>
            </a:r>
            <a:endParaRPr kumimoji="0" lang="en-GB" b="0" i="0" u="none" strike="noStrike" kern="1200" cap="none" spc="0" normalizeH="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AutoNum type="arabicPeriod"/>
              <a:tabLst/>
              <a:defRPr/>
            </a:pPr>
            <a:r>
              <a:rPr kumimoji="0" lang="en-GB" b="0" i="0" u="none" strike="noStrike" kern="1200" cap="none" spc="0" normalizeH="0" noProof="0" dirty="0" smtClean="0">
                <a:ln>
                  <a:noFill/>
                </a:ln>
                <a:solidFill>
                  <a:schemeClr val="tx1"/>
                </a:solidFill>
                <a:effectLst/>
                <a:uLnTx/>
                <a:uFillTx/>
                <a:latin typeface="+mn-lt"/>
                <a:ea typeface="+mn-ea"/>
                <a:cs typeface="+mn-cs"/>
              </a:rPr>
              <a:t>How has global trade affected labour in other countries?</a:t>
            </a:r>
            <a:endParaRPr lang="en-GB" dirty="0" smtClean="0"/>
          </a:p>
        </p:txBody>
      </p:sp>
      <p:sp>
        <p:nvSpPr>
          <p:cNvPr id="6" name="Rectangle 5"/>
          <p:cNvSpPr/>
          <p:nvPr/>
        </p:nvSpPr>
        <p:spPr>
          <a:xfrm rot="16200000">
            <a:off x="3184768" y="4976090"/>
            <a:ext cx="2697662" cy="923330"/>
          </a:xfrm>
          <a:prstGeom prst="rect">
            <a:avLst/>
          </a:prstGeom>
          <a:noFill/>
        </p:spPr>
        <p:txBody>
          <a:bodyPr wrap="none" lIns="91440" tIns="45720" rIns="91440" bIns="45720">
            <a:spAutoFit/>
          </a:bodyPr>
          <a:lstStyle/>
          <a:p>
            <a:pPr algn="ctr"/>
            <a:r>
              <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however</a:t>
            </a: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impact of using ICT on a global scale...mini framework</a:t>
            </a:r>
            <a:endParaRPr lang="en-GB" dirty="0"/>
          </a:p>
        </p:txBody>
      </p:sp>
      <p:sp>
        <p:nvSpPr>
          <p:cNvPr id="7" name="Content Placeholder 6"/>
          <p:cNvSpPr>
            <a:spLocks noGrp="1"/>
          </p:cNvSpPr>
          <p:nvPr>
            <p:ph idx="1"/>
          </p:nvPr>
        </p:nvSpPr>
        <p:spPr/>
        <p:txBody>
          <a:bodyPr>
            <a:normAutofit lnSpcReduction="10000"/>
          </a:bodyPr>
          <a:lstStyle/>
          <a:p>
            <a:r>
              <a:rPr lang="en-GB" dirty="0" smtClean="0">
                <a:solidFill>
                  <a:srgbClr val="00B050"/>
                </a:solidFill>
              </a:rPr>
              <a:t>“The rise of ICT in particular the internet has meant that people have access to an enormous amount of information and can keep up to date with news in real time – this has benefited some groups looking to change the politics in a particular country. </a:t>
            </a:r>
            <a:r>
              <a:rPr lang="en-GB" dirty="0" smtClean="0">
                <a:solidFill>
                  <a:srgbClr val="FF0000"/>
                </a:solidFill>
              </a:rPr>
              <a:t>This </a:t>
            </a:r>
            <a:r>
              <a:rPr lang="en-GB" dirty="0" smtClean="0">
                <a:solidFill>
                  <a:srgbClr val="0070C0"/>
                </a:solidFill>
              </a:rPr>
              <a:t>however</a:t>
            </a:r>
            <a:r>
              <a:rPr lang="en-GB" dirty="0" smtClean="0">
                <a:solidFill>
                  <a:srgbClr val="FF0000"/>
                </a:solidFill>
              </a:rPr>
              <a:t> has lead to some countries trying to control the internet blocking sites like </a:t>
            </a:r>
            <a:r>
              <a:rPr lang="en-GB" dirty="0" err="1" smtClean="0">
                <a:solidFill>
                  <a:srgbClr val="FF0000"/>
                </a:solidFill>
              </a:rPr>
              <a:t>Facebook</a:t>
            </a:r>
            <a:r>
              <a:rPr lang="en-GB" dirty="0" smtClean="0">
                <a:solidFill>
                  <a:srgbClr val="FF0000"/>
                </a:solidFill>
              </a:rPr>
              <a:t> in which they feel they have little control </a:t>
            </a:r>
            <a:r>
              <a:rPr lang="en-GB" smtClean="0">
                <a:solidFill>
                  <a:srgbClr val="FF0000"/>
                </a:solidFill>
              </a:rPr>
              <a:t>over.”</a:t>
            </a:r>
            <a:endParaRPr lang="en-GB" dirty="0">
              <a:solidFill>
                <a:srgbClr val="FF0000"/>
              </a:solidFill>
            </a:endParaRPr>
          </a:p>
        </p:txBody>
      </p:sp>
      <p:sp>
        <p:nvSpPr>
          <p:cNvPr id="8" name="Rectangle 7"/>
          <p:cNvSpPr/>
          <p:nvPr/>
        </p:nvSpPr>
        <p:spPr>
          <a:xfrm>
            <a:off x="0" y="928670"/>
            <a:ext cx="1000100" cy="78581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positive</a:t>
            </a:r>
            <a:endParaRPr lang="en-GB" dirty="0"/>
          </a:p>
        </p:txBody>
      </p:sp>
      <p:sp>
        <p:nvSpPr>
          <p:cNvPr id="9" name="Rectangle 8"/>
          <p:cNvSpPr/>
          <p:nvPr/>
        </p:nvSpPr>
        <p:spPr>
          <a:xfrm>
            <a:off x="7358082" y="5572140"/>
            <a:ext cx="1142976" cy="78581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Negative</a:t>
            </a:r>
            <a:endParaRPr lang="en-GB" dirty="0"/>
          </a:p>
        </p:txBody>
      </p:sp>
      <p:sp>
        <p:nvSpPr>
          <p:cNvPr id="10" name="Rectangle 9"/>
          <p:cNvSpPr/>
          <p:nvPr/>
        </p:nvSpPr>
        <p:spPr>
          <a:xfrm>
            <a:off x="-500098" y="4071942"/>
            <a:ext cx="1357322" cy="78581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Connective</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54494"/>
          </a:xfrm>
        </p:spPr>
        <p:txBody>
          <a:bodyPr/>
          <a:lstStyle/>
          <a:p>
            <a:r>
              <a:rPr lang="en-GB" dirty="0" smtClean="0"/>
              <a:t>Progress check...</a:t>
            </a:r>
            <a:br>
              <a:rPr lang="en-GB" dirty="0" smtClean="0"/>
            </a:br>
            <a:r>
              <a:rPr lang="en-GB" dirty="0" smtClean="0"/>
              <a:t/>
            </a:r>
            <a:br>
              <a:rPr lang="en-GB" dirty="0" smtClean="0"/>
            </a:br>
            <a:r>
              <a:rPr lang="en-GB" dirty="0" smtClean="0"/>
              <a:t>Answer questions on page 64.</a:t>
            </a:r>
            <a:br>
              <a:rPr lang="en-GB" dirty="0" smtClean="0"/>
            </a:br>
            <a:r>
              <a:rPr lang="en-GB" dirty="0" smtClean="0"/>
              <a:t/>
            </a:r>
            <a:br>
              <a:rPr lang="en-GB" dirty="0" smtClean="0"/>
            </a:br>
            <a:r>
              <a:rPr lang="en-GB" dirty="0" smtClean="0"/>
              <a:t>6 marks – 6 minutes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9044" y="0"/>
            <a:ext cx="5514956" cy="1143000"/>
          </a:xfrm>
        </p:spPr>
        <p:txBody>
          <a:bodyPr>
            <a:normAutofit fontScale="90000"/>
          </a:bodyPr>
          <a:lstStyle/>
          <a:p>
            <a:r>
              <a:rPr lang="en-GB" dirty="0" smtClean="0"/>
              <a:t>Starter: Signing up to an online account:</a:t>
            </a:r>
            <a:endParaRPr lang="en-GB" dirty="0"/>
          </a:p>
        </p:txBody>
      </p:sp>
      <p:sp>
        <p:nvSpPr>
          <p:cNvPr id="5" name="TextBox 4"/>
          <p:cNvSpPr txBox="1"/>
          <p:nvPr/>
        </p:nvSpPr>
        <p:spPr>
          <a:xfrm>
            <a:off x="0" y="0"/>
            <a:ext cx="3214678" cy="3970318"/>
          </a:xfrm>
          <a:prstGeom prst="rect">
            <a:avLst/>
          </a:prstGeom>
          <a:noFill/>
        </p:spPr>
        <p:txBody>
          <a:bodyPr wrap="square" rtlCol="0">
            <a:spAutoFit/>
          </a:bodyPr>
          <a:lstStyle/>
          <a:p>
            <a:r>
              <a:rPr lang="en-GB" dirty="0" smtClean="0"/>
              <a:t>When signing up to a new account you sometimes have to fill in one of these:</a:t>
            </a:r>
          </a:p>
          <a:p>
            <a:endParaRPr lang="en-GB" dirty="0" smtClean="0"/>
          </a:p>
          <a:p>
            <a:endParaRPr lang="en-GB" dirty="0" smtClean="0"/>
          </a:p>
          <a:p>
            <a:r>
              <a:rPr lang="en-GB" b="1" dirty="0" smtClean="0"/>
              <a:t>	</a:t>
            </a:r>
            <a:r>
              <a:rPr lang="en-GB" dirty="0" smtClean="0"/>
              <a:t> </a:t>
            </a:r>
          </a:p>
          <a:p>
            <a:r>
              <a:rPr lang="en-GB" dirty="0" smtClean="0"/>
              <a:t> </a:t>
            </a:r>
          </a:p>
          <a:p>
            <a:r>
              <a:rPr lang="en-GB" dirty="0" smtClean="0"/>
              <a:t>	</a:t>
            </a:r>
          </a:p>
          <a:p>
            <a:r>
              <a:rPr lang="en-GB" dirty="0" smtClean="0"/>
              <a:t>This is called a:</a:t>
            </a:r>
          </a:p>
          <a:p>
            <a:r>
              <a:rPr lang="en-GB" b="1" dirty="0" smtClean="0"/>
              <a:t>A</a:t>
            </a:r>
            <a:r>
              <a:rPr lang="en-GB" dirty="0" smtClean="0"/>
              <a:t>   </a:t>
            </a:r>
            <a:r>
              <a:rPr lang="en-GB" dirty="0" err="1" smtClean="0"/>
              <a:t>Watcha</a:t>
            </a:r>
            <a:r>
              <a:rPr lang="en-GB" dirty="0" smtClean="0"/>
              <a:t> test 		</a:t>
            </a:r>
            <a:br>
              <a:rPr lang="en-GB" dirty="0" smtClean="0"/>
            </a:br>
            <a:r>
              <a:rPr lang="en-GB" b="1" dirty="0" smtClean="0"/>
              <a:t>B </a:t>
            </a:r>
            <a:r>
              <a:rPr lang="en-GB" dirty="0" smtClean="0"/>
              <a:t>  Gotcha test		</a:t>
            </a:r>
            <a:br>
              <a:rPr lang="en-GB" dirty="0" smtClean="0"/>
            </a:br>
            <a:r>
              <a:rPr lang="en-GB" b="1" dirty="0" smtClean="0">
                <a:solidFill>
                  <a:srgbClr val="FF0000"/>
                </a:solidFill>
              </a:rPr>
              <a:t>C </a:t>
            </a:r>
            <a:r>
              <a:rPr lang="en-GB" dirty="0" err="1" smtClean="0">
                <a:solidFill>
                  <a:srgbClr val="FF0000"/>
                </a:solidFill>
              </a:rPr>
              <a:t>Captcha</a:t>
            </a:r>
            <a:r>
              <a:rPr lang="en-GB" dirty="0" smtClean="0">
                <a:solidFill>
                  <a:srgbClr val="FF0000"/>
                </a:solidFill>
              </a:rPr>
              <a:t> test</a:t>
            </a:r>
            <a:r>
              <a:rPr lang="en-GB" dirty="0" smtClean="0"/>
              <a:t>	</a:t>
            </a:r>
          </a:p>
          <a:p>
            <a:r>
              <a:rPr lang="en-GB" b="1" dirty="0" smtClean="0"/>
              <a:t>D </a:t>
            </a:r>
            <a:r>
              <a:rPr lang="en-GB" dirty="0" err="1" smtClean="0"/>
              <a:t>Motcha</a:t>
            </a:r>
            <a:r>
              <a:rPr lang="en-GB" dirty="0" smtClean="0"/>
              <a:t> test</a:t>
            </a:r>
          </a:p>
          <a:p>
            <a:endParaRPr lang="en-GB" dirty="0"/>
          </a:p>
        </p:txBody>
      </p:sp>
      <p:pic>
        <p:nvPicPr>
          <p:cNvPr id="6" name="Picture 5" descr="account2"/>
          <p:cNvPicPr/>
          <p:nvPr/>
        </p:nvPicPr>
        <p:blipFill>
          <a:blip r:embed="rId3" cstate="print"/>
          <a:srcRect l="7222" t="59129" r="40703"/>
          <a:stretch>
            <a:fillRect/>
          </a:stretch>
        </p:blipFill>
        <p:spPr bwMode="auto">
          <a:xfrm>
            <a:off x="0" y="928670"/>
            <a:ext cx="2975247" cy="903036"/>
          </a:xfrm>
          <a:prstGeom prst="rect">
            <a:avLst/>
          </a:prstGeom>
          <a:noFill/>
          <a:ln w="9525">
            <a:solidFill>
              <a:srgbClr val="000000"/>
            </a:solidFill>
            <a:miter lim="800000"/>
            <a:headEnd/>
            <a:tailEnd/>
          </a:ln>
        </p:spPr>
      </p:pic>
      <p:sp>
        <p:nvSpPr>
          <p:cNvPr id="7" name="TextBox 6"/>
          <p:cNvSpPr txBox="1"/>
          <p:nvPr/>
        </p:nvSpPr>
        <p:spPr>
          <a:xfrm>
            <a:off x="3357554" y="1142984"/>
            <a:ext cx="2357454" cy="2585323"/>
          </a:xfrm>
          <a:prstGeom prst="rect">
            <a:avLst/>
          </a:prstGeom>
          <a:noFill/>
        </p:spPr>
        <p:txBody>
          <a:bodyPr wrap="square" rtlCol="0">
            <a:spAutoFit/>
          </a:bodyPr>
          <a:lstStyle/>
          <a:p>
            <a:r>
              <a:rPr lang="en-GB" dirty="0" smtClean="0"/>
              <a:t>When signing up for an account:</a:t>
            </a:r>
          </a:p>
          <a:p>
            <a:endParaRPr lang="en-GB" dirty="0" smtClean="0"/>
          </a:p>
          <a:p>
            <a:r>
              <a:rPr lang="en-GB" dirty="0" smtClean="0"/>
              <a:t>There are times when you have to enter details into the box before you can proceed these are known as:</a:t>
            </a:r>
          </a:p>
        </p:txBody>
      </p:sp>
      <p:pic>
        <p:nvPicPr>
          <p:cNvPr id="8" name="Picture 1"/>
          <p:cNvPicPr>
            <a:picLocks noChangeAspect="1" noChangeArrowheads="1"/>
          </p:cNvPicPr>
          <p:nvPr/>
        </p:nvPicPr>
        <p:blipFill>
          <a:blip r:embed="rId4"/>
          <a:srcRect l="16992" t="44062" r="60156" b="34375"/>
          <a:stretch>
            <a:fillRect/>
          </a:stretch>
        </p:blipFill>
        <p:spPr bwMode="auto">
          <a:xfrm>
            <a:off x="5786446" y="1142984"/>
            <a:ext cx="2786082" cy="1643074"/>
          </a:xfrm>
          <a:prstGeom prst="rect">
            <a:avLst/>
          </a:prstGeom>
          <a:noFill/>
          <a:ln w="9525">
            <a:noFill/>
            <a:miter lim="800000"/>
            <a:headEnd/>
            <a:tailEnd/>
          </a:ln>
          <a:effectLst/>
        </p:spPr>
      </p:pic>
      <p:sp>
        <p:nvSpPr>
          <p:cNvPr id="9" name="TextBox 8"/>
          <p:cNvSpPr txBox="1"/>
          <p:nvPr/>
        </p:nvSpPr>
        <p:spPr>
          <a:xfrm>
            <a:off x="5929322" y="2857496"/>
            <a:ext cx="2571768" cy="1754326"/>
          </a:xfrm>
          <a:prstGeom prst="rect">
            <a:avLst/>
          </a:prstGeom>
          <a:noFill/>
        </p:spPr>
        <p:txBody>
          <a:bodyPr wrap="square" rtlCol="0">
            <a:spAutoFit/>
          </a:bodyPr>
          <a:lstStyle/>
          <a:p>
            <a:pPr marL="342900" indent="-342900">
              <a:buAutoNum type="alphaUcParenR"/>
            </a:pPr>
            <a:r>
              <a:rPr lang="en-GB" dirty="0" smtClean="0"/>
              <a:t>Validation</a:t>
            </a:r>
          </a:p>
          <a:p>
            <a:pPr marL="342900" indent="-342900">
              <a:buAutoNum type="alphaUcParenR"/>
            </a:pPr>
            <a:r>
              <a:rPr lang="en-GB" dirty="0" smtClean="0"/>
              <a:t>Name checking</a:t>
            </a:r>
          </a:p>
          <a:p>
            <a:pPr marL="342900" indent="-342900">
              <a:buAutoNum type="alphaUcParenR"/>
            </a:pPr>
            <a:r>
              <a:rPr lang="en-GB" dirty="0" smtClean="0"/>
              <a:t>Data Entry</a:t>
            </a:r>
          </a:p>
          <a:p>
            <a:pPr marL="342900" indent="-342900">
              <a:buAutoNum type="alphaUcParenR"/>
            </a:pPr>
            <a:r>
              <a:rPr lang="en-GB" dirty="0" smtClean="0">
                <a:solidFill>
                  <a:srgbClr val="FF0000"/>
                </a:solidFill>
              </a:rPr>
              <a:t>Required fields</a:t>
            </a:r>
          </a:p>
          <a:p>
            <a:pPr marL="342900" indent="-342900">
              <a:buAutoNum type="alphaUcParenR"/>
            </a:pPr>
            <a:r>
              <a:rPr lang="en-GB" dirty="0" smtClean="0"/>
              <a:t>Firewall</a:t>
            </a:r>
          </a:p>
          <a:p>
            <a:pPr marL="342900" indent="-342900">
              <a:buAutoNum type="alphaUcParenR"/>
            </a:pPr>
            <a:r>
              <a:rPr lang="en-GB" dirty="0" smtClean="0"/>
              <a:t>Verification</a:t>
            </a:r>
            <a:endParaRPr lang="en-GB" dirty="0"/>
          </a:p>
        </p:txBody>
      </p:sp>
      <p:sp>
        <p:nvSpPr>
          <p:cNvPr id="10" name="Rectangle 9"/>
          <p:cNvSpPr/>
          <p:nvPr/>
        </p:nvSpPr>
        <p:spPr>
          <a:xfrm>
            <a:off x="0" y="0"/>
            <a:ext cx="3286116" cy="37147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3286116" y="1071546"/>
            <a:ext cx="5357850" cy="37147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0" y="3714752"/>
            <a:ext cx="5500694" cy="31432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0" y="3718679"/>
            <a:ext cx="5643602" cy="3139321"/>
          </a:xfrm>
          <a:prstGeom prst="rect">
            <a:avLst/>
          </a:prstGeom>
          <a:noFill/>
        </p:spPr>
        <p:txBody>
          <a:bodyPr wrap="square" rtlCol="0">
            <a:spAutoFit/>
          </a:bodyPr>
          <a:lstStyle/>
          <a:p>
            <a:r>
              <a:rPr lang="en-GB" dirty="0" smtClean="0"/>
              <a:t>When you buy things on the internet, you have to set up an account with a username and password.</a:t>
            </a:r>
          </a:p>
          <a:p>
            <a:r>
              <a:rPr lang="en-GB" dirty="0" smtClean="0"/>
              <a:t>When you enter details – you often have to select using a drop down or combo box. This ensures that what you enters actually exists and can be used. This form of checking data entered is called:</a:t>
            </a:r>
          </a:p>
          <a:p>
            <a:endParaRPr lang="en-GB" dirty="0" smtClean="0"/>
          </a:p>
          <a:p>
            <a:pPr marL="342900" indent="-342900">
              <a:buAutoNum type="alphaUcParenR"/>
            </a:pPr>
            <a:r>
              <a:rPr lang="en-GB" dirty="0" smtClean="0">
                <a:solidFill>
                  <a:srgbClr val="FF0000"/>
                </a:solidFill>
              </a:rPr>
              <a:t>Validation</a:t>
            </a:r>
          </a:p>
          <a:p>
            <a:pPr marL="342900" indent="-342900">
              <a:buAutoNum type="alphaUcParenR"/>
            </a:pPr>
            <a:r>
              <a:rPr lang="en-GB" dirty="0" smtClean="0"/>
              <a:t>Name checking</a:t>
            </a:r>
          </a:p>
          <a:p>
            <a:pPr marL="342900" indent="-342900">
              <a:buAutoNum type="alphaUcParenR"/>
            </a:pPr>
            <a:r>
              <a:rPr lang="en-GB" dirty="0" smtClean="0"/>
              <a:t>Data Entry</a:t>
            </a:r>
          </a:p>
          <a:p>
            <a:pPr marL="342900" indent="-342900">
              <a:buAutoNum type="alphaUcParenR"/>
            </a:pPr>
            <a:r>
              <a:rPr lang="en-GB" dirty="0" smtClean="0"/>
              <a:t>Verification</a:t>
            </a:r>
            <a:endParaRPr lang="en-GB" dirty="0"/>
          </a:p>
        </p:txBody>
      </p:sp>
      <p:pic>
        <p:nvPicPr>
          <p:cNvPr id="12" name="Picture 1408" descr="county"/>
          <p:cNvPicPr>
            <a:picLocks noChangeAspect="1" noChangeArrowheads="1"/>
          </p:cNvPicPr>
          <p:nvPr/>
        </p:nvPicPr>
        <p:blipFill>
          <a:blip r:embed="rId5" cstate="print"/>
          <a:srcRect t="3149"/>
          <a:stretch>
            <a:fillRect/>
          </a:stretch>
        </p:blipFill>
        <p:spPr bwMode="auto">
          <a:xfrm>
            <a:off x="5000628" y="4897437"/>
            <a:ext cx="2566988" cy="1960563"/>
          </a:xfrm>
          <a:prstGeom prst="rect">
            <a:avLst/>
          </a:prstGeom>
          <a:noFill/>
          <a:ln w="9525">
            <a:solidFill>
              <a:srgbClr val="000000"/>
            </a:solid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normAutofit/>
          </a:bodyPr>
          <a:lstStyle/>
          <a:p>
            <a:r>
              <a:rPr lang="en-GB" dirty="0" smtClean="0"/>
              <a:t>Lesson outcomes</a:t>
            </a:r>
            <a:endParaRPr lang="en-GB" dirty="0"/>
          </a:p>
        </p:txBody>
      </p:sp>
      <p:sp>
        <p:nvSpPr>
          <p:cNvPr id="7" name="Content Placeholder 3"/>
          <p:cNvSpPr>
            <a:spLocks noGrp="1"/>
          </p:cNvSpPr>
          <p:nvPr>
            <p:ph idx="1"/>
          </p:nvPr>
        </p:nvSpPr>
        <p:spPr>
          <a:xfrm>
            <a:off x="457200" y="1600200"/>
            <a:ext cx="8229600" cy="4525963"/>
          </a:xfrm>
        </p:spPr>
        <p:txBody>
          <a:bodyPr/>
          <a:lstStyle/>
          <a:p>
            <a:r>
              <a:rPr lang="en-GB" dirty="0" smtClean="0"/>
              <a:t>All will understand and be able to explain the meaning of ‘online workspaces’ and ‘VLEs’.</a:t>
            </a:r>
          </a:p>
          <a:p>
            <a:r>
              <a:rPr lang="en-GB" dirty="0" smtClean="0"/>
              <a:t>Most will be able to discuss the impact on working life practices.</a:t>
            </a:r>
          </a:p>
          <a:p>
            <a:r>
              <a:rPr lang="en-GB" dirty="0" smtClean="0"/>
              <a:t>Most will be able to list ways of socialising and Set up some rules for responsible internet use.</a:t>
            </a:r>
          </a:p>
          <a:p>
            <a:r>
              <a:rPr lang="en-GB" dirty="0" smtClean="0"/>
              <a:t>Some may be able to discuss the impact of ICT on a global scale...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 question?</a:t>
            </a:r>
            <a:endParaRPr lang="en-GB" dirty="0"/>
          </a:p>
        </p:txBody>
      </p:sp>
      <p:sp>
        <p:nvSpPr>
          <p:cNvPr id="3" name="Content Placeholder 2"/>
          <p:cNvSpPr>
            <a:spLocks noGrp="1"/>
          </p:cNvSpPr>
          <p:nvPr>
            <p:ph idx="1"/>
          </p:nvPr>
        </p:nvSpPr>
        <p:spPr/>
        <p:txBody>
          <a:bodyPr/>
          <a:lstStyle/>
          <a:p>
            <a:r>
              <a:rPr lang="en-GB" dirty="0" smtClean="0"/>
              <a:t>What is the really </a:t>
            </a:r>
            <a:r>
              <a:rPr lang="en-GB" u="sng" dirty="0" smtClean="0"/>
              <a:t>OBVIOUS</a:t>
            </a:r>
            <a:r>
              <a:rPr lang="en-GB" dirty="0" smtClean="0"/>
              <a:t> difference between these two online communities?</a:t>
            </a:r>
          </a:p>
          <a:p>
            <a:endParaRPr lang="en-GB" u="sng" dirty="0" smtClean="0"/>
          </a:p>
          <a:p>
            <a:pPr>
              <a:buNone/>
            </a:pPr>
            <a:r>
              <a:rPr lang="en-GB" dirty="0" smtClean="0"/>
              <a:t>VLE – Virtual </a:t>
            </a:r>
            <a:r>
              <a:rPr lang="en-GB" u="sng" dirty="0" smtClean="0"/>
              <a:t>Learning</a:t>
            </a:r>
            <a:r>
              <a:rPr lang="en-GB" dirty="0" smtClean="0"/>
              <a:t> Environment</a:t>
            </a:r>
          </a:p>
          <a:p>
            <a:pPr>
              <a:buNone/>
            </a:pPr>
            <a:r>
              <a:rPr lang="en-GB" dirty="0" smtClean="0"/>
              <a:t>Online </a:t>
            </a:r>
            <a:r>
              <a:rPr lang="en-GB" u="sng" dirty="0" smtClean="0"/>
              <a:t>Work</a:t>
            </a:r>
            <a:r>
              <a:rPr lang="en-GB" dirty="0" smtClean="0"/>
              <a:t>space</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1454"/>
            <a:ext cx="8229600" cy="1143000"/>
          </a:xfrm>
        </p:spPr>
        <p:txBody>
          <a:bodyPr>
            <a:normAutofit fontScale="90000"/>
          </a:bodyPr>
          <a:lstStyle/>
          <a:p>
            <a:r>
              <a:rPr lang="en-GB" dirty="0" smtClean="0"/>
              <a:t>Sorting out task...</a:t>
            </a:r>
            <a:br>
              <a:rPr lang="en-GB" dirty="0" smtClean="0"/>
            </a:br>
            <a:r>
              <a:rPr lang="en-GB" sz="2700" dirty="0" smtClean="0"/>
              <a:t>Which are aspects of a VLE which are a workspace?</a:t>
            </a:r>
            <a:endParaRPr lang="en-GB" sz="2700" dirty="0"/>
          </a:p>
        </p:txBody>
      </p:sp>
      <p:cxnSp>
        <p:nvCxnSpPr>
          <p:cNvPr id="5" name="Straight Connector 4"/>
          <p:cNvCxnSpPr/>
          <p:nvPr/>
        </p:nvCxnSpPr>
        <p:spPr>
          <a:xfrm>
            <a:off x="0" y="1069958"/>
            <a:ext cx="914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2" idx="2"/>
          </p:cNvCxnSpPr>
          <p:nvPr/>
        </p:nvCxnSpPr>
        <p:spPr>
          <a:xfrm rot="16200000" flipH="1">
            <a:off x="1771636" y="3914744"/>
            <a:ext cx="5715000" cy="28604"/>
          </a:xfrm>
          <a:prstGeom prst="line">
            <a:avLst/>
          </a:prstGeom>
        </p:spPr>
        <p:style>
          <a:lnRef idx="1">
            <a:schemeClr val="accent1"/>
          </a:lnRef>
          <a:fillRef idx="0">
            <a:schemeClr val="accent1"/>
          </a:fillRef>
          <a:effectRef idx="0">
            <a:schemeClr val="accent1"/>
          </a:effectRef>
          <a:fontRef idx="minor">
            <a:schemeClr val="tx1"/>
          </a:fontRef>
        </p:style>
      </p:cxnSp>
      <p:pic>
        <p:nvPicPr>
          <p:cNvPr id="1026" name="Picture 2" descr="http://bestclipartblog.com/clipart-pics/school-clip-art-11.gif"/>
          <p:cNvPicPr>
            <a:picLocks noChangeAspect="1" noChangeArrowheads="1"/>
          </p:cNvPicPr>
          <p:nvPr/>
        </p:nvPicPr>
        <p:blipFill>
          <a:blip r:embed="rId2"/>
          <a:srcRect/>
          <a:stretch>
            <a:fillRect/>
          </a:stretch>
        </p:blipFill>
        <p:spPr bwMode="auto">
          <a:xfrm>
            <a:off x="0" y="1142984"/>
            <a:ext cx="1285884" cy="1285884"/>
          </a:xfrm>
          <a:prstGeom prst="rect">
            <a:avLst/>
          </a:prstGeom>
          <a:noFill/>
        </p:spPr>
      </p:pic>
      <p:sp>
        <p:nvSpPr>
          <p:cNvPr id="10" name="Rectangle 9"/>
          <p:cNvSpPr/>
          <p:nvPr/>
        </p:nvSpPr>
        <p:spPr>
          <a:xfrm>
            <a:off x="1500166" y="1357298"/>
            <a:ext cx="2714644" cy="642942"/>
          </a:xfrm>
          <a:prstGeom prst="rect">
            <a:avLst/>
          </a:prstGeom>
          <a:ln>
            <a:solidFill>
              <a:schemeClr val="bg2">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smtClean="0">
                <a:latin typeface="Annie BTN" pitchFamily="66" charset="0"/>
              </a:rPr>
              <a:t>School</a:t>
            </a:r>
            <a:endParaRPr lang="en-GB" sz="3600" dirty="0">
              <a:latin typeface="Annie BTN" pitchFamily="66" charset="0"/>
            </a:endParaRPr>
          </a:p>
        </p:txBody>
      </p:sp>
      <p:pic>
        <p:nvPicPr>
          <p:cNvPr id="1028" name="Picture 4" descr="http://www.clipartguide.com/_named_clipart_images/0511-0809-2614-2626_Group_of_Office_Employees_Celebrating_with_Champagne_Clip_Art_clipart_image.jpg"/>
          <p:cNvPicPr>
            <a:picLocks noChangeAspect="1" noChangeArrowheads="1"/>
          </p:cNvPicPr>
          <p:nvPr/>
        </p:nvPicPr>
        <p:blipFill>
          <a:blip r:embed="rId3" cstate="print"/>
          <a:srcRect/>
          <a:stretch>
            <a:fillRect/>
          </a:stretch>
        </p:blipFill>
        <p:spPr bwMode="auto">
          <a:xfrm>
            <a:off x="4786314" y="1214422"/>
            <a:ext cx="928694" cy="964519"/>
          </a:xfrm>
          <a:prstGeom prst="rect">
            <a:avLst/>
          </a:prstGeom>
          <a:noFill/>
        </p:spPr>
      </p:pic>
      <p:sp>
        <p:nvSpPr>
          <p:cNvPr id="12" name="Rectangle 11"/>
          <p:cNvSpPr/>
          <p:nvPr/>
        </p:nvSpPr>
        <p:spPr>
          <a:xfrm>
            <a:off x="5857884" y="1285860"/>
            <a:ext cx="2714644" cy="642942"/>
          </a:xfrm>
          <a:prstGeom prst="rect">
            <a:avLst/>
          </a:prstGeom>
          <a:solidFill>
            <a:schemeClr val="bg1"/>
          </a:solidFill>
          <a:ln>
            <a:solidFill>
              <a:schemeClr val="bg2">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600" dirty="0" smtClean="0">
                <a:solidFill>
                  <a:schemeClr val="tx1"/>
                </a:solidFill>
                <a:latin typeface="Annie BTN" pitchFamily="66" charset="0"/>
              </a:rPr>
              <a:t>Workplace</a:t>
            </a:r>
            <a:endParaRPr lang="en-GB" sz="3600" dirty="0">
              <a:solidFill>
                <a:schemeClr val="tx1"/>
              </a:solidFill>
              <a:latin typeface="Annie BTN" pitchFamily="66" charset="0"/>
            </a:endParaRPr>
          </a:p>
        </p:txBody>
      </p:sp>
      <p:sp>
        <p:nvSpPr>
          <p:cNvPr id="13" name="Rectangle 12"/>
          <p:cNvSpPr/>
          <p:nvPr/>
        </p:nvSpPr>
        <p:spPr>
          <a:xfrm>
            <a:off x="571472" y="5500702"/>
            <a:ext cx="3714776"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Timetable news for staff and students</a:t>
            </a:r>
            <a:endParaRPr lang="en-GB" dirty="0"/>
          </a:p>
        </p:txBody>
      </p:sp>
      <p:sp>
        <p:nvSpPr>
          <p:cNvPr id="14" name="Rectangle 13"/>
          <p:cNvSpPr/>
          <p:nvPr/>
        </p:nvSpPr>
        <p:spPr>
          <a:xfrm>
            <a:off x="571472" y="4500570"/>
            <a:ext cx="3714776"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Marking tools</a:t>
            </a:r>
            <a:endParaRPr lang="en-GB" dirty="0"/>
          </a:p>
        </p:txBody>
      </p:sp>
      <p:sp>
        <p:nvSpPr>
          <p:cNvPr id="15" name="Rectangle 14"/>
          <p:cNvSpPr/>
          <p:nvPr/>
        </p:nvSpPr>
        <p:spPr>
          <a:xfrm>
            <a:off x="5429224" y="4643446"/>
            <a:ext cx="3714776"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Email chat and communication</a:t>
            </a:r>
            <a:endParaRPr lang="en-GB" dirty="0"/>
          </a:p>
        </p:txBody>
      </p:sp>
      <p:sp>
        <p:nvSpPr>
          <p:cNvPr id="16" name="Rectangle 15"/>
          <p:cNvSpPr/>
          <p:nvPr/>
        </p:nvSpPr>
        <p:spPr>
          <a:xfrm>
            <a:off x="571472" y="6072182"/>
            <a:ext cx="3714776"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Students, parents and students can track progress and data such as test marks</a:t>
            </a:r>
            <a:endParaRPr lang="en-GB" dirty="0"/>
          </a:p>
        </p:txBody>
      </p:sp>
      <p:sp>
        <p:nvSpPr>
          <p:cNvPr id="17" name="Rectangle 16"/>
          <p:cNvSpPr/>
          <p:nvPr/>
        </p:nvSpPr>
        <p:spPr>
          <a:xfrm>
            <a:off x="571472" y="3500438"/>
            <a:ext cx="3714776"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Interactive polls and questionnaires</a:t>
            </a:r>
            <a:endParaRPr lang="en-GB" dirty="0"/>
          </a:p>
        </p:txBody>
      </p:sp>
      <p:sp>
        <p:nvSpPr>
          <p:cNvPr id="18" name="Rectangle 17"/>
          <p:cNvSpPr/>
          <p:nvPr/>
        </p:nvSpPr>
        <p:spPr>
          <a:xfrm>
            <a:off x="571472" y="2071678"/>
            <a:ext cx="3714776"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Ability to contribute to message boards and personalise their own space</a:t>
            </a:r>
            <a:endParaRPr lang="en-GB" dirty="0"/>
          </a:p>
        </p:txBody>
      </p:sp>
      <p:sp>
        <p:nvSpPr>
          <p:cNvPr id="19" name="Rectangle 18"/>
          <p:cNvSpPr/>
          <p:nvPr/>
        </p:nvSpPr>
        <p:spPr>
          <a:xfrm>
            <a:off x="571472" y="4857760"/>
            <a:ext cx="3714776"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Attendance and punctuality can be tracked </a:t>
            </a:r>
            <a:endParaRPr lang="en-GB" dirty="0"/>
          </a:p>
        </p:txBody>
      </p:sp>
      <p:sp>
        <p:nvSpPr>
          <p:cNvPr id="20" name="Rectangle 19"/>
          <p:cNvSpPr/>
          <p:nvPr/>
        </p:nvSpPr>
        <p:spPr>
          <a:xfrm>
            <a:off x="571472" y="2857496"/>
            <a:ext cx="3714776"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Can do homework at home or at school</a:t>
            </a:r>
            <a:endParaRPr lang="en-GB" dirty="0"/>
          </a:p>
        </p:txBody>
      </p:sp>
      <p:sp>
        <p:nvSpPr>
          <p:cNvPr id="21" name="Rectangle 20"/>
          <p:cNvSpPr/>
          <p:nvPr/>
        </p:nvSpPr>
        <p:spPr>
          <a:xfrm>
            <a:off x="571472" y="3857628"/>
            <a:ext cx="3714776"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Can be used to give additional resources</a:t>
            </a:r>
            <a:endParaRPr lang="en-GB" dirty="0"/>
          </a:p>
        </p:txBody>
      </p:sp>
      <p:sp>
        <p:nvSpPr>
          <p:cNvPr id="22" name="Rectangle 21"/>
          <p:cNvSpPr/>
          <p:nvPr/>
        </p:nvSpPr>
        <p:spPr>
          <a:xfrm>
            <a:off x="5429224" y="2857496"/>
            <a:ext cx="3714776"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Shared folders so people can work on the same document</a:t>
            </a:r>
            <a:endParaRPr lang="en-GB" dirty="0"/>
          </a:p>
        </p:txBody>
      </p:sp>
      <p:sp>
        <p:nvSpPr>
          <p:cNvPr id="23" name="Rectangle 22"/>
          <p:cNvSpPr/>
          <p:nvPr/>
        </p:nvSpPr>
        <p:spPr>
          <a:xfrm>
            <a:off x="5429224" y="4286256"/>
            <a:ext cx="3714776"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Online conferencing</a:t>
            </a:r>
            <a:endParaRPr lang="en-GB" dirty="0"/>
          </a:p>
        </p:txBody>
      </p:sp>
      <p:sp>
        <p:nvSpPr>
          <p:cNvPr id="24" name="Rectangle 23"/>
          <p:cNvSpPr/>
          <p:nvPr/>
        </p:nvSpPr>
        <p:spPr>
          <a:xfrm>
            <a:off x="5429224" y="3643314"/>
            <a:ext cx="3714776"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Web chat or VOIP (Voice over the internet protocol – or Skype)</a:t>
            </a:r>
            <a:endParaRPr lang="en-GB" dirty="0"/>
          </a:p>
        </p:txBody>
      </p:sp>
      <p:sp>
        <p:nvSpPr>
          <p:cNvPr id="25" name="Rectangle 24"/>
          <p:cNvSpPr/>
          <p:nvPr/>
        </p:nvSpPr>
        <p:spPr>
          <a:xfrm>
            <a:off x="5429224" y="5286388"/>
            <a:ext cx="3714776"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Can allow people to work from home and from all over the country or the world at different times</a:t>
            </a:r>
            <a:endParaRPr lang="en-GB" dirty="0"/>
          </a:p>
        </p:txBody>
      </p:sp>
      <p:sp>
        <p:nvSpPr>
          <p:cNvPr id="26" name="Rectangle 25"/>
          <p:cNvSpPr/>
          <p:nvPr/>
        </p:nvSpPr>
        <p:spPr>
          <a:xfrm>
            <a:off x="5429224" y="2071678"/>
            <a:ext cx="3714776"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Different levels of access to different employees to documents for security purposes</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54494"/>
          </a:xfrm>
        </p:spPr>
        <p:txBody>
          <a:bodyPr/>
          <a:lstStyle/>
          <a:p>
            <a:r>
              <a:rPr lang="en-GB" dirty="0" smtClean="0"/>
              <a:t>Progress check...</a:t>
            </a:r>
            <a:br>
              <a:rPr lang="en-GB" dirty="0" smtClean="0"/>
            </a:br>
            <a:r>
              <a:rPr lang="en-GB" dirty="0" smtClean="0"/>
              <a:t/>
            </a:r>
            <a:br>
              <a:rPr lang="en-GB" dirty="0" smtClean="0"/>
            </a:br>
            <a:r>
              <a:rPr lang="en-GB" dirty="0" smtClean="0"/>
              <a:t>Answer questions on page 57.</a:t>
            </a:r>
            <a:br>
              <a:rPr lang="en-GB" dirty="0" smtClean="0"/>
            </a:br>
            <a:r>
              <a:rPr lang="en-GB" dirty="0" smtClean="0"/>
              <a:t/>
            </a:r>
            <a:br>
              <a:rPr lang="en-GB" dirty="0" smtClean="0"/>
            </a:br>
            <a:r>
              <a:rPr lang="en-GB" dirty="0" smtClean="0"/>
              <a:t>4 marks – 4 minutes</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normAutofit fontScale="90000"/>
          </a:bodyPr>
          <a:lstStyle/>
          <a:p>
            <a:r>
              <a:rPr lang="en-GB" dirty="0" smtClean="0"/>
              <a:t>The impact of ICT on working life...</a:t>
            </a:r>
            <a:br>
              <a:rPr lang="en-GB" dirty="0" smtClean="0"/>
            </a:br>
            <a:r>
              <a:rPr lang="en-GB" sz="2700" dirty="0" smtClean="0"/>
              <a:t>All answers to come from students...</a:t>
            </a:r>
            <a:endParaRPr lang="en-GB" sz="2700" dirty="0"/>
          </a:p>
        </p:txBody>
      </p:sp>
      <p:graphicFrame>
        <p:nvGraphicFramePr>
          <p:cNvPr id="7" name="Content Placeholder 6"/>
          <p:cNvGraphicFramePr>
            <a:graphicFrameLocks noGrp="1"/>
          </p:cNvGraphicFramePr>
          <p:nvPr>
            <p:ph idx="1"/>
          </p:nvPr>
        </p:nvGraphicFramePr>
        <p:xfrm>
          <a:off x="285720" y="1214422"/>
          <a:ext cx="8472518" cy="5377038"/>
        </p:xfrm>
        <a:graphic>
          <a:graphicData uri="http://schemas.openxmlformats.org/drawingml/2006/table">
            <a:tbl>
              <a:tblPr firstRow="1" bandRow="1">
                <a:tableStyleId>{D7AC3CCA-C797-4891-BE02-D94E43425B78}</a:tableStyleId>
              </a:tblPr>
              <a:tblGrid>
                <a:gridCol w="3929090"/>
                <a:gridCol w="4543428"/>
              </a:tblGrid>
              <a:tr h="641078">
                <a:tc>
                  <a:txBody>
                    <a:bodyPr/>
                    <a:lstStyle/>
                    <a:p>
                      <a:r>
                        <a:rPr lang="en-GB" b="0" dirty="0" smtClean="0"/>
                        <a:t>Give</a:t>
                      </a:r>
                      <a:r>
                        <a:rPr lang="en-GB" b="0" baseline="0" dirty="0" smtClean="0"/>
                        <a:t> advantages of working from home to </a:t>
                      </a:r>
                      <a:r>
                        <a:rPr lang="en-GB" b="1" baseline="0" dirty="0" smtClean="0"/>
                        <a:t>employees</a:t>
                      </a:r>
                      <a:endParaRPr lang="en-GB" b="1" dirty="0"/>
                    </a:p>
                  </a:txBody>
                  <a:tcPr>
                    <a:solidFill>
                      <a:schemeClr val="bg1"/>
                    </a:solidFill>
                  </a:tcPr>
                </a:tc>
                <a:tc>
                  <a:txBody>
                    <a:bodyPr/>
                    <a:lstStyle/>
                    <a:p>
                      <a:r>
                        <a:rPr lang="en-GB" b="0" dirty="0" smtClean="0"/>
                        <a:t>Time =</a:t>
                      </a:r>
                    </a:p>
                    <a:p>
                      <a:r>
                        <a:rPr lang="en-GB" b="0" dirty="0" smtClean="0"/>
                        <a:t>Money</a:t>
                      </a:r>
                      <a:r>
                        <a:rPr lang="en-GB" b="0" baseline="0" dirty="0" smtClean="0"/>
                        <a:t> =</a:t>
                      </a:r>
                      <a:endParaRPr lang="en-GB" b="0" dirty="0"/>
                    </a:p>
                  </a:txBody>
                  <a:tcPr>
                    <a:solidFill>
                      <a:schemeClr val="bg1"/>
                    </a:solidFill>
                  </a:tcPr>
                </a:tc>
              </a:tr>
              <a:tr h="854781">
                <a:tc>
                  <a:txBody>
                    <a:bodyPr/>
                    <a:lstStyle/>
                    <a:p>
                      <a:r>
                        <a:rPr lang="en-GB" b="0" dirty="0" smtClean="0"/>
                        <a:t>Give</a:t>
                      </a:r>
                      <a:r>
                        <a:rPr lang="en-GB" b="0" baseline="0" dirty="0" smtClean="0"/>
                        <a:t> an advantage to an </a:t>
                      </a:r>
                      <a:r>
                        <a:rPr lang="en-GB" b="1" baseline="0" dirty="0" smtClean="0"/>
                        <a:t>employer</a:t>
                      </a:r>
                      <a:r>
                        <a:rPr lang="en-GB" b="0" baseline="0" dirty="0" smtClean="0"/>
                        <a:t> of people (potential employees) using social networks</a:t>
                      </a:r>
                      <a:endParaRPr lang="en-GB" b="0" dirty="0"/>
                    </a:p>
                  </a:txBody>
                  <a:tcPr>
                    <a:solidFill>
                      <a:schemeClr val="bg1"/>
                    </a:solidFill>
                  </a:tcPr>
                </a:tc>
                <a:tc>
                  <a:txBody>
                    <a:bodyPr/>
                    <a:lstStyle/>
                    <a:p>
                      <a:endParaRPr lang="en-GB" b="0" dirty="0"/>
                    </a:p>
                  </a:txBody>
                  <a:tcPr>
                    <a:solidFill>
                      <a:schemeClr val="bg1"/>
                    </a:solidFill>
                  </a:tcPr>
                </a:tc>
              </a:tr>
              <a:tr h="854781">
                <a:tc>
                  <a:txBody>
                    <a:bodyPr/>
                    <a:lstStyle/>
                    <a:p>
                      <a:r>
                        <a:rPr lang="en-GB" b="0" dirty="0" smtClean="0"/>
                        <a:t>What service may</a:t>
                      </a:r>
                      <a:r>
                        <a:rPr lang="en-GB" b="0" baseline="0" dirty="0" smtClean="0"/>
                        <a:t> help people access their files from anywhere? (as long as they have internet access – think apple)</a:t>
                      </a:r>
                      <a:endParaRPr lang="en-GB" b="0" dirty="0"/>
                    </a:p>
                  </a:txBody>
                  <a:tcPr>
                    <a:solidFill>
                      <a:schemeClr val="bg1"/>
                    </a:solidFill>
                  </a:tcPr>
                </a:tc>
                <a:tc>
                  <a:txBody>
                    <a:bodyPr/>
                    <a:lstStyle/>
                    <a:p>
                      <a:endParaRPr lang="en-GB" b="0" dirty="0"/>
                    </a:p>
                  </a:txBody>
                  <a:tcPr>
                    <a:solidFill>
                      <a:schemeClr val="bg1"/>
                    </a:solidFill>
                  </a:tcPr>
                </a:tc>
              </a:tr>
              <a:tr h="649996">
                <a:tc>
                  <a:txBody>
                    <a:bodyPr/>
                    <a:lstStyle/>
                    <a:p>
                      <a:r>
                        <a:rPr lang="en-GB" b="0" dirty="0" smtClean="0"/>
                        <a:t>Give</a:t>
                      </a:r>
                      <a:r>
                        <a:rPr lang="en-GB" b="0" baseline="0" dirty="0" smtClean="0"/>
                        <a:t> a disadvantage of email within a company</a:t>
                      </a:r>
                      <a:endParaRPr lang="en-GB" b="0" dirty="0"/>
                    </a:p>
                  </a:txBody>
                  <a:tcPr>
                    <a:solidFill>
                      <a:schemeClr val="bg1"/>
                    </a:solidFill>
                  </a:tcPr>
                </a:tc>
                <a:tc>
                  <a:txBody>
                    <a:bodyPr/>
                    <a:lstStyle/>
                    <a:p>
                      <a:endParaRPr lang="en-GB" b="0" dirty="0"/>
                    </a:p>
                  </a:txBody>
                  <a:tcPr>
                    <a:solidFill>
                      <a:schemeClr val="bg1"/>
                    </a:solidFill>
                  </a:tcPr>
                </a:tc>
              </a:tr>
              <a:tr h="752388">
                <a:tc>
                  <a:txBody>
                    <a:bodyPr/>
                    <a:lstStyle/>
                    <a:p>
                      <a:r>
                        <a:rPr lang="en-GB" b="0" dirty="0" smtClean="0"/>
                        <a:t>What is a disadvantage of being heavily reliant on the internet?</a:t>
                      </a:r>
                      <a:endParaRPr lang="en-GB" b="0" dirty="0"/>
                    </a:p>
                  </a:txBody>
                  <a:tcPr>
                    <a:solidFill>
                      <a:schemeClr val="bg1"/>
                    </a:solidFill>
                  </a:tcPr>
                </a:tc>
                <a:tc>
                  <a:txBody>
                    <a:bodyPr/>
                    <a:lstStyle/>
                    <a:p>
                      <a:endParaRPr lang="en-GB" b="0" dirty="0"/>
                    </a:p>
                  </a:txBody>
                  <a:tcPr>
                    <a:solidFill>
                      <a:schemeClr val="bg1"/>
                    </a:solidFill>
                  </a:tcPr>
                </a:tc>
              </a:tr>
              <a:tr h="752388">
                <a:tc>
                  <a:txBody>
                    <a:bodyPr/>
                    <a:lstStyle/>
                    <a:p>
                      <a:r>
                        <a:rPr lang="en-GB" b="0" dirty="0" smtClean="0"/>
                        <a:t>Give</a:t>
                      </a:r>
                      <a:r>
                        <a:rPr lang="en-GB" b="0" baseline="0" dirty="0" smtClean="0"/>
                        <a:t> a disadvantage to an </a:t>
                      </a:r>
                      <a:r>
                        <a:rPr lang="en-GB" b="1" baseline="0" dirty="0" smtClean="0"/>
                        <a:t>employee</a:t>
                      </a:r>
                      <a:r>
                        <a:rPr lang="en-GB" b="0" baseline="0" dirty="0" smtClean="0"/>
                        <a:t> to people using social networks</a:t>
                      </a:r>
                      <a:endParaRPr lang="en-GB" b="0" dirty="0"/>
                    </a:p>
                  </a:txBody>
                  <a:tcPr>
                    <a:solidFill>
                      <a:schemeClr val="bg1"/>
                    </a:solidFill>
                  </a:tcPr>
                </a:tc>
                <a:tc>
                  <a:txBody>
                    <a:bodyPr/>
                    <a:lstStyle/>
                    <a:p>
                      <a:endParaRPr lang="en-GB" b="0" dirty="0"/>
                    </a:p>
                  </a:txBody>
                  <a:tcPr>
                    <a:solidFill>
                      <a:schemeClr val="bg1"/>
                    </a:solidFill>
                  </a:tcPr>
                </a:tc>
              </a:tr>
              <a:tr h="752388">
                <a:tc>
                  <a:txBody>
                    <a:bodyPr/>
                    <a:lstStyle/>
                    <a:p>
                      <a:r>
                        <a:rPr lang="en-GB" b="0" dirty="0" smtClean="0"/>
                        <a:t>Give a disadvantage to </a:t>
                      </a:r>
                      <a:r>
                        <a:rPr lang="en-GB" b="1" dirty="0" smtClean="0"/>
                        <a:t>employees </a:t>
                      </a:r>
                      <a:r>
                        <a:rPr lang="en-GB" b="0" dirty="0" smtClean="0"/>
                        <a:t>always being</a:t>
                      </a:r>
                      <a:r>
                        <a:rPr lang="en-GB" b="0" baseline="0" dirty="0" smtClean="0"/>
                        <a:t> contactable at home?</a:t>
                      </a:r>
                      <a:endParaRPr lang="en-GB" b="0" dirty="0"/>
                    </a:p>
                  </a:txBody>
                  <a:tcPr>
                    <a:solidFill>
                      <a:schemeClr val="bg1"/>
                    </a:solidFill>
                  </a:tcPr>
                </a:tc>
                <a:tc>
                  <a:txBody>
                    <a:bodyPr/>
                    <a:lstStyle/>
                    <a:p>
                      <a:endParaRPr lang="en-GB" b="0" dirty="0"/>
                    </a:p>
                  </a:txBody>
                  <a:tcPr>
                    <a:solidFill>
                      <a:schemeClr val="bg1"/>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54494"/>
          </a:xfrm>
        </p:spPr>
        <p:txBody>
          <a:bodyPr/>
          <a:lstStyle/>
          <a:p>
            <a:r>
              <a:rPr lang="en-GB" dirty="0" smtClean="0"/>
              <a:t>Progress check...</a:t>
            </a:r>
            <a:br>
              <a:rPr lang="en-GB" dirty="0" smtClean="0"/>
            </a:br>
            <a:r>
              <a:rPr lang="en-GB" dirty="0" smtClean="0"/>
              <a:t/>
            </a:r>
            <a:br>
              <a:rPr lang="en-GB" dirty="0" smtClean="0"/>
            </a:br>
            <a:r>
              <a:rPr lang="en-GB" dirty="0" smtClean="0"/>
              <a:t>Answer questions on page 62.</a:t>
            </a:r>
            <a:br>
              <a:rPr lang="en-GB" dirty="0" smtClean="0"/>
            </a:br>
            <a:r>
              <a:rPr lang="en-GB" dirty="0" smtClean="0"/>
              <a:t/>
            </a:r>
            <a:br>
              <a:rPr lang="en-GB" dirty="0" smtClean="0"/>
            </a:br>
            <a:r>
              <a:rPr lang="en-GB" dirty="0" smtClean="0"/>
              <a:t>10 marks – 10 minutes</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Socialising:</a:t>
            </a:r>
            <a:endParaRPr lang="en-GB" dirty="0"/>
          </a:p>
        </p:txBody>
      </p:sp>
      <p:sp>
        <p:nvSpPr>
          <p:cNvPr id="3" name="Content Placeholder 2"/>
          <p:cNvSpPr>
            <a:spLocks noGrp="1"/>
          </p:cNvSpPr>
          <p:nvPr>
            <p:ph idx="1"/>
          </p:nvPr>
        </p:nvSpPr>
        <p:spPr>
          <a:xfrm>
            <a:off x="457200" y="1600201"/>
            <a:ext cx="8229600" cy="1257296"/>
          </a:xfrm>
        </p:spPr>
        <p:txBody>
          <a:bodyPr/>
          <a:lstStyle/>
          <a:p>
            <a:r>
              <a:rPr lang="en-GB" dirty="0" smtClean="0"/>
              <a:t>You have one minute – list as many ways people socialise as possible on the internet</a:t>
            </a:r>
            <a:endParaRPr lang="en-GB" dirty="0"/>
          </a:p>
        </p:txBody>
      </p:sp>
      <p:graphicFrame>
        <p:nvGraphicFramePr>
          <p:cNvPr id="4" name="Table 3"/>
          <p:cNvGraphicFramePr>
            <a:graphicFrameLocks noGrp="1"/>
          </p:cNvGraphicFramePr>
          <p:nvPr/>
        </p:nvGraphicFramePr>
        <p:xfrm>
          <a:off x="428596" y="2928934"/>
          <a:ext cx="8358245" cy="3500460"/>
        </p:xfrm>
        <a:graphic>
          <a:graphicData uri="http://schemas.openxmlformats.org/drawingml/2006/table">
            <a:tbl>
              <a:tblPr firstRow="1" bandRow="1">
                <a:tableStyleId>{16D9F66E-5EB9-4882-86FB-DCBF35E3C3E4}</a:tableStyleId>
              </a:tblPr>
              <a:tblGrid>
                <a:gridCol w="1671649"/>
                <a:gridCol w="1671649"/>
                <a:gridCol w="1671649"/>
                <a:gridCol w="1671649"/>
                <a:gridCol w="1671649"/>
              </a:tblGrid>
              <a:tr h="583410">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58341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58341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58341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58341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58341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858</Words>
  <Application>Microsoft Office PowerPoint</Application>
  <PresentationFormat>On-screen Show (4:3)</PresentationFormat>
  <Paragraphs>134</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Online communities 2</vt:lpstr>
      <vt:lpstr>Starter: Signing up to an online account:</vt:lpstr>
      <vt:lpstr>Lesson outcomes</vt:lpstr>
      <vt:lpstr>Definition: question?</vt:lpstr>
      <vt:lpstr>Sorting out task... Which are aspects of a VLE which are a workspace?</vt:lpstr>
      <vt:lpstr>Progress check...  Answer questions on page 57.  4 marks – 4 minutes</vt:lpstr>
      <vt:lpstr>The impact of ICT on working life... All answers to come from students...</vt:lpstr>
      <vt:lpstr>Progress check...  Answer questions on page 62.  10 marks – 10 minutes</vt:lpstr>
      <vt:lpstr>Socialising:</vt:lpstr>
      <vt:lpstr>Quick question:</vt:lpstr>
      <vt:lpstr>We are going to set up a message board about Justin Beiber... (I’ve chosen him for a reason)</vt:lpstr>
      <vt:lpstr>The impact of using ICT on a global scale...</vt:lpstr>
      <vt:lpstr>The impact of using ICT on a global scale...mini framework</vt:lpstr>
      <vt:lpstr>The impact of using ICT on a global scale...mini framework</vt:lpstr>
      <vt:lpstr>Progress check...  Answer questions on page 64.  6 marks – 6 minutes</vt:lpstr>
    </vt:vector>
  </TitlesOfParts>
  <Company>London Borough of Havering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mhadley</dc:creator>
  <cp:lastModifiedBy>mhadley</cp:lastModifiedBy>
  <cp:revision>26</cp:revision>
  <dcterms:created xsi:type="dcterms:W3CDTF">2013-03-04T10:36:21Z</dcterms:created>
  <dcterms:modified xsi:type="dcterms:W3CDTF">2014-03-26T13:46:05Z</dcterms:modified>
</cp:coreProperties>
</file>