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76" r:id="rId11"/>
    <p:sldId id="278" r:id="rId12"/>
    <p:sldId id="264" r:id="rId13"/>
    <p:sldId id="277" r:id="rId14"/>
    <p:sldId id="289" r:id="rId15"/>
    <p:sldId id="273" r:id="rId16"/>
    <p:sldId id="275" r:id="rId17"/>
    <p:sldId id="293" r:id="rId18"/>
    <p:sldId id="265" r:id="rId19"/>
    <p:sldId id="266" r:id="rId20"/>
    <p:sldId id="267" r:id="rId21"/>
    <p:sldId id="291" r:id="rId22"/>
    <p:sldId id="292" r:id="rId23"/>
    <p:sldId id="279" r:id="rId24"/>
    <p:sldId id="269" r:id="rId25"/>
    <p:sldId id="294" r:id="rId26"/>
    <p:sldId id="270" r:id="rId27"/>
    <p:sldId id="271" r:id="rId28"/>
    <p:sldId id="281" r:id="rId29"/>
    <p:sldId id="282" r:id="rId30"/>
    <p:sldId id="284" r:id="rId31"/>
    <p:sldId id="286" r:id="rId32"/>
    <p:sldId id="285" r:id="rId33"/>
    <p:sldId id="287" r:id="rId34"/>
    <p:sldId id="290" r:id="rId35"/>
    <p:sldId id="28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556" autoAdjust="0"/>
    <p:restoredTop sz="80872" autoAdjust="0"/>
  </p:normalViewPr>
  <p:slideViewPr>
    <p:cSldViewPr>
      <p:cViewPr>
        <p:scale>
          <a:sx n="300" d="100"/>
          <a:sy n="300" d="100"/>
        </p:scale>
        <p:origin x="2508" y="520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85708-23F9-4B75-9347-E5F1366D5E0A}" type="datetimeFigureOut">
              <a:rPr lang="en-US" smtClean="0"/>
              <a:pPr/>
              <a:t>5/13/2014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B88AD-D4C6-4092-8B59-EBFDE7071F6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A3274-1A44-4EA3-A58C-0A257635B209}" type="datetimeFigureOut">
              <a:rPr lang="en-US" smtClean="0"/>
              <a:pPr/>
              <a:t>5/13/2014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3E59D-9099-46C2-9433-AB1D37D74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3E59D-9099-46C2-9433-AB1D37D74305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GB" dirty="0" smtClean="0"/>
              <a:t>A type of disk drive</a:t>
            </a:r>
            <a:r>
              <a:rPr lang="en-GB" baseline="0" dirty="0" smtClean="0"/>
              <a:t> that uses a laser (DVD, CD, </a:t>
            </a:r>
            <a:r>
              <a:rPr lang="en-GB" baseline="0" dirty="0" err="1" smtClean="0"/>
              <a:t>Blu</a:t>
            </a:r>
            <a:r>
              <a:rPr lang="en-GB" baseline="0" dirty="0" smtClean="0"/>
              <a:t> Ray)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The brain of the computer – the component that makes all the calculations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A type of misleading email that tries to get passwords and personal information from you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A type of portable computer that is </a:t>
            </a:r>
            <a:r>
              <a:rPr lang="en-GB" baseline="0" dirty="0" err="1" smtClean="0"/>
              <a:t>charactierised</a:t>
            </a:r>
            <a:r>
              <a:rPr lang="en-GB" baseline="0" dirty="0" smtClean="0"/>
              <a:t> by small size, price, low processing power, good battery length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A way for people to be able to control their phone using speech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The devices that are linked to the computer - on the outside of the machine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A way of finding your location on your phone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The list of all that is in your machine, all the features, performance and connectivity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A type of digital music file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 A way of paying for things on your phone by just swiping the phone over a reader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3E59D-9099-46C2-9433-AB1D37D74305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t" latinLnBrk="0" hangingPunct="1"/>
            <a:r>
              <a:rPr lang="en-GB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Possible Exam Questions</a:t>
            </a:r>
            <a:endParaRPr lang="en-GB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Which Laptop has the best screen resolution ?</a:t>
            </a:r>
          </a:p>
          <a:p>
            <a:pPr rtl="0" eaLnBrk="1" fontAlgn="t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Which Laptop can hold the most data?</a:t>
            </a:r>
          </a:p>
          <a:p>
            <a:pPr rtl="0" eaLnBrk="1" fontAlgn="t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Which Laptop has the least RAM?</a:t>
            </a:r>
          </a:p>
          <a:p>
            <a:pPr rtl="0" eaLnBrk="1" fontAlgn="t" latinLnBrk="0" hangingPunct="1"/>
            <a:r>
              <a:rPr lang="en-GB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Which Laptop can you play HD movies on?</a:t>
            </a:r>
          </a:p>
          <a:p>
            <a:pPr rtl="0" eaLnBrk="1" fontAlgn="t" latinLnBrk="0" hangingPunct="1"/>
            <a:endParaRPr lang="en-GB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3E59D-9099-46C2-9433-AB1D37D74305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3E59D-9099-46C2-9433-AB1D37D74305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GB" dirty="0" smtClean="0"/>
              <a:t>Which of these is the Credit Card Verification</a:t>
            </a:r>
            <a:r>
              <a:rPr lang="en-GB" baseline="0" dirty="0" smtClean="0"/>
              <a:t> code or CCV?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What’s it for?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3E59D-9099-46C2-9433-AB1D37D74305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dirty="0" err="1" smtClean="0"/>
              <a:t>i</a:t>
            </a:r>
            <a:r>
              <a:rPr lang="en-GB" dirty="0" smtClean="0"/>
              <a:t>.</a:t>
            </a:r>
            <a:r>
              <a:rPr lang="en-GB" baseline="0" dirty="0" smtClean="0"/>
              <a:t> </a:t>
            </a:r>
            <a:r>
              <a:rPr lang="en-GB" dirty="0" smtClean="0"/>
              <a:t>When you create a connection</a:t>
            </a:r>
            <a:r>
              <a:rPr lang="en-GB" baseline="0" dirty="0" smtClean="0"/>
              <a:t> to the internet using your phone</a:t>
            </a:r>
          </a:p>
          <a:p>
            <a:pPr marL="228600" indent="-228600">
              <a:buNone/>
            </a:pPr>
            <a:r>
              <a:rPr lang="en-GB" baseline="0" dirty="0" smtClean="0"/>
              <a:t>ii. The little device that senses any movement in your device</a:t>
            </a:r>
          </a:p>
          <a:p>
            <a:pPr marL="228600" indent="-228600">
              <a:buNone/>
            </a:pPr>
            <a:r>
              <a:rPr lang="en-GB" baseline="0" dirty="0" smtClean="0"/>
              <a:t>iii. When you turn off any means of </a:t>
            </a:r>
            <a:r>
              <a:rPr lang="en-GB" baseline="0" dirty="0" err="1" smtClean="0"/>
              <a:t>recieving</a:t>
            </a:r>
            <a:r>
              <a:rPr lang="en-GB" baseline="0" dirty="0" smtClean="0"/>
              <a:t> or sending data from your phone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3E59D-9099-46C2-9433-AB1D37D74305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3E59D-9099-46C2-9433-AB1D37D74305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466F-0AF6-4B15-9184-458FC6EA03DA}" type="datetimeFigureOut">
              <a:rPr lang="en-US" smtClean="0"/>
              <a:pPr/>
              <a:t>5/13/2014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1AED-DB0D-4891-AC29-1375E9F66C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466F-0AF6-4B15-9184-458FC6EA03DA}" type="datetimeFigureOut">
              <a:rPr lang="en-US" smtClean="0"/>
              <a:pPr/>
              <a:t>5/13/2014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1AED-DB0D-4891-AC29-1375E9F66C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466F-0AF6-4B15-9184-458FC6EA03DA}" type="datetimeFigureOut">
              <a:rPr lang="en-US" smtClean="0"/>
              <a:pPr/>
              <a:t>5/13/2014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1AED-DB0D-4891-AC29-1375E9F66C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466F-0AF6-4B15-9184-458FC6EA03DA}" type="datetimeFigureOut">
              <a:rPr lang="en-US" smtClean="0"/>
              <a:pPr/>
              <a:t>5/13/2014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1AED-DB0D-4891-AC29-1375E9F66C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466F-0AF6-4B15-9184-458FC6EA03DA}" type="datetimeFigureOut">
              <a:rPr lang="en-US" smtClean="0"/>
              <a:pPr/>
              <a:t>5/13/2014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1AED-DB0D-4891-AC29-1375E9F66C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466F-0AF6-4B15-9184-458FC6EA03DA}" type="datetimeFigureOut">
              <a:rPr lang="en-US" smtClean="0"/>
              <a:pPr/>
              <a:t>5/13/2014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1AED-DB0D-4891-AC29-1375E9F66C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466F-0AF6-4B15-9184-458FC6EA03DA}" type="datetimeFigureOut">
              <a:rPr lang="en-US" smtClean="0"/>
              <a:pPr/>
              <a:t>5/13/2014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1AED-DB0D-4891-AC29-1375E9F66C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466F-0AF6-4B15-9184-458FC6EA03DA}" type="datetimeFigureOut">
              <a:rPr lang="en-US" smtClean="0"/>
              <a:pPr/>
              <a:t>5/13/2014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1AED-DB0D-4891-AC29-1375E9F66C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466F-0AF6-4B15-9184-458FC6EA03DA}" type="datetimeFigureOut">
              <a:rPr lang="en-US" smtClean="0"/>
              <a:pPr/>
              <a:t>5/13/2014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1AED-DB0D-4891-AC29-1375E9F66C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466F-0AF6-4B15-9184-458FC6EA03DA}" type="datetimeFigureOut">
              <a:rPr lang="en-US" smtClean="0"/>
              <a:pPr/>
              <a:t>5/13/2014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1AED-DB0D-4891-AC29-1375E9F66C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466F-0AF6-4B15-9184-458FC6EA03DA}" type="datetimeFigureOut">
              <a:rPr lang="en-US" smtClean="0"/>
              <a:pPr/>
              <a:t>5/13/2014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1AED-DB0D-4891-AC29-1375E9F66C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466F-0AF6-4B15-9184-458FC6EA03DA}" type="datetimeFigureOut">
              <a:rPr lang="en-US" smtClean="0"/>
              <a:pPr/>
              <a:t>5/13/2014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21AED-DB0D-4891-AC29-1375E9F66C9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stopwatch.com/talking-clock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stopwatch.com/talking-clock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sitdownandlogon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11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1752600"/>
          </a:xfrm>
        </p:spPr>
        <p:txBody>
          <a:bodyPr/>
          <a:lstStyle/>
          <a:p>
            <a:r>
              <a:rPr lang="en-GB" dirty="0" smtClean="0"/>
              <a:t>1 hour left...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Question 9: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When you “save” files on your computer; its on the...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00298" y="2571744"/>
            <a:ext cx="3919599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RAM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</a:p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Hard Disk</a:t>
            </a:r>
            <a:endParaRPr lang="en-US" sz="7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Question 10: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When you press a button and you have to wait for the computer to catch up is the...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00298" y="2786058"/>
            <a:ext cx="3775201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Latency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</a:p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Buffering</a:t>
            </a:r>
            <a:endParaRPr lang="en-US" sz="7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11. Which has biggest capacity?</a:t>
            </a:r>
            <a:endParaRPr lang="en-GB" dirty="0"/>
          </a:p>
        </p:txBody>
      </p:sp>
      <p:pic>
        <p:nvPicPr>
          <p:cNvPr id="14338" name="Picture 2" descr="http://t2.gstatic.com/images?q=tbn:ANd9GcSz5Zwcl7EXzBVo5fsPSzt89xMSRLgPC_0Pi0XI7bNs2YTfbQau:upload.wikimedia.org/wikipedia/commons/thumb/9/9b/DVD_logo.svg/512px-DVD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214686"/>
            <a:ext cx="3000375" cy="1524001"/>
          </a:xfrm>
          <a:prstGeom prst="rect">
            <a:avLst/>
          </a:prstGeom>
          <a:noFill/>
        </p:spPr>
      </p:pic>
      <p:pic>
        <p:nvPicPr>
          <p:cNvPr id="14340" name="Picture 4" descr="http://upload.wikimedia.org/wikipedia/commons/thumb/1/14/Blu-ray_Disc.svg/386px-Blu-ray_Disc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7350" y="2714620"/>
            <a:ext cx="3676650" cy="1971676"/>
          </a:xfrm>
          <a:prstGeom prst="rect">
            <a:avLst/>
          </a:prstGeom>
          <a:noFill/>
        </p:spPr>
      </p:pic>
      <p:pic>
        <p:nvPicPr>
          <p:cNvPr id="6" name="Picture 2" descr="http://t3.gstatic.com/images?q=tbn:ANd9GcTdWpV43-M2RCI5osdk2zsGfW5mcGTmUulvQhbav70dRB2YfjQF:upload.wikimedia.org/wikipedia/commons/thumb/a/a8/CD_logo.png/1024px-CD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212976"/>
            <a:ext cx="2232248" cy="1078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12. Which will allow you to pay?</a:t>
            </a:r>
            <a:endParaRPr lang="en-GB" dirty="0"/>
          </a:p>
        </p:txBody>
      </p:sp>
      <p:pic>
        <p:nvPicPr>
          <p:cNvPr id="21508" name="Picture 4" descr="http://upload.wikimedia.org/wikipedia/commons/8/8f/Qr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57635"/>
            <a:ext cx="2095500" cy="2095501"/>
          </a:xfrm>
          <a:prstGeom prst="rect">
            <a:avLst/>
          </a:prstGeom>
          <a:noFill/>
        </p:spPr>
      </p:pic>
      <p:pic>
        <p:nvPicPr>
          <p:cNvPr id="14340" name="Picture 4" descr="http://upload.wikimedia.org/wikipedia/commons/thumb/1/14/Blu-ray_Disc.svg/386px-Blu-ray_Disc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4934" y="2780928"/>
            <a:ext cx="2849066" cy="1527868"/>
          </a:xfrm>
          <a:prstGeom prst="rect">
            <a:avLst/>
          </a:prstGeom>
          <a:noFill/>
        </p:spPr>
      </p:pic>
      <p:pic>
        <p:nvPicPr>
          <p:cNvPr id="21510" name="Picture 6" descr="http://t2.gstatic.com/images?q=tbn:ANd9GcQDtPrlFuDu3aTckpcxLXpxJDyHIY41xCM52MtqbV-nl172PL9tjw:www.brandsoftheworld.com/sites/default/files/styles/logo-thumbnail/public/072013/nfc-logo_by_yanniszaborsk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708920"/>
            <a:ext cx="1773932" cy="1773932"/>
          </a:xfrm>
          <a:prstGeom prst="rect">
            <a:avLst/>
          </a:prstGeom>
          <a:noFill/>
        </p:spPr>
      </p:pic>
      <p:pic>
        <p:nvPicPr>
          <p:cNvPr id="21512" name="Picture 8" descr="http://t1.gstatic.com/images?q=tbn:ANd9GcQgolO46Jljy25istWOvUgjsHykdyEy1FAvEe4vqgjH6suAMGXW:png-1.findicons.com/files/icons/1035/human_o2/128/preferences_system_bluetooth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852936"/>
            <a:ext cx="1475605" cy="1475607"/>
          </a:xfrm>
          <a:prstGeom prst="rect">
            <a:avLst/>
          </a:prstGeom>
          <a:noFill/>
        </p:spPr>
      </p:pic>
      <p:pic>
        <p:nvPicPr>
          <p:cNvPr id="21514" name="Picture 10" descr="http://iphonewifitransfer.files.wordpress.com/2013/01/wifi-logo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924944"/>
            <a:ext cx="1763688" cy="141095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-36512" y="5934670"/>
            <a:ext cx="4210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Give the term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13. Which will scan with your camera?</a:t>
            </a:r>
            <a:endParaRPr lang="en-GB" dirty="0"/>
          </a:p>
        </p:txBody>
      </p:sp>
      <p:pic>
        <p:nvPicPr>
          <p:cNvPr id="21508" name="Picture 4" descr="http://upload.wikimedia.org/wikipedia/commons/8/8f/Qr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57635"/>
            <a:ext cx="2095500" cy="2095501"/>
          </a:xfrm>
          <a:prstGeom prst="rect">
            <a:avLst/>
          </a:prstGeom>
          <a:noFill/>
        </p:spPr>
      </p:pic>
      <p:pic>
        <p:nvPicPr>
          <p:cNvPr id="14340" name="Picture 4" descr="http://upload.wikimedia.org/wikipedia/commons/thumb/1/14/Blu-ray_Disc.svg/386px-Blu-ray_Disc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4934" y="2780928"/>
            <a:ext cx="2849066" cy="1527868"/>
          </a:xfrm>
          <a:prstGeom prst="rect">
            <a:avLst/>
          </a:prstGeom>
          <a:noFill/>
        </p:spPr>
      </p:pic>
      <p:pic>
        <p:nvPicPr>
          <p:cNvPr id="21510" name="Picture 6" descr="http://t2.gstatic.com/images?q=tbn:ANd9GcQDtPrlFuDu3aTckpcxLXpxJDyHIY41xCM52MtqbV-nl172PL9tjw:www.brandsoftheworld.com/sites/default/files/styles/logo-thumbnail/public/072013/nfc-logo_by_yanniszaborsk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708920"/>
            <a:ext cx="1773932" cy="1773932"/>
          </a:xfrm>
          <a:prstGeom prst="rect">
            <a:avLst/>
          </a:prstGeom>
          <a:noFill/>
        </p:spPr>
      </p:pic>
      <p:pic>
        <p:nvPicPr>
          <p:cNvPr id="21512" name="Picture 8" descr="http://t1.gstatic.com/images?q=tbn:ANd9GcQgolO46Jljy25istWOvUgjsHykdyEy1FAvEe4vqgjH6suAMGXW:png-1.findicons.com/files/icons/1035/human_o2/128/preferences_system_bluetooth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852936"/>
            <a:ext cx="1475605" cy="1475607"/>
          </a:xfrm>
          <a:prstGeom prst="rect">
            <a:avLst/>
          </a:prstGeom>
          <a:noFill/>
        </p:spPr>
      </p:pic>
      <p:pic>
        <p:nvPicPr>
          <p:cNvPr id="21514" name="Picture 10" descr="http://iphonewifitransfer.files.wordpress.com/2013/01/wifi-logo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924944"/>
            <a:ext cx="1763688" cy="141095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-36512" y="5934670"/>
            <a:ext cx="4210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Give the term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14. Which processor would be fastest?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07456" y="2636912"/>
            <a:ext cx="26933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700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Mhz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52120" y="2636912"/>
            <a:ext cx="1813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Ghz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15. Which is (a) biggest – which is (b)smallest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6600" dirty="0" err="1" smtClean="0"/>
              <a:t>Gb</a:t>
            </a:r>
            <a:endParaRPr lang="en-GB" sz="6600" dirty="0" smtClean="0"/>
          </a:p>
          <a:p>
            <a:r>
              <a:rPr lang="en-GB" sz="6600" dirty="0" smtClean="0"/>
              <a:t>Mb</a:t>
            </a:r>
          </a:p>
          <a:p>
            <a:r>
              <a:rPr lang="en-GB" sz="6600" dirty="0" smtClean="0"/>
              <a:t>Tb</a:t>
            </a:r>
          </a:p>
          <a:p>
            <a:r>
              <a:rPr lang="en-GB" sz="6600" dirty="0" smtClean="0"/>
              <a:t>Kb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16. Update in progress</a:t>
            </a:r>
            <a:endParaRPr lang="en-GB" dirty="0"/>
          </a:p>
        </p:txBody>
      </p:sp>
      <p:pic>
        <p:nvPicPr>
          <p:cNvPr id="4" name="Picture 3" descr="http://cdn.macrumors.com/article-new/2012/09/ios_6_ota1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3888432" cy="48965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516606" y="1484784"/>
            <a:ext cx="425584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Why do 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companies 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send updates 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devices?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Speaking and listening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en-GB" dirty="0" smtClean="0"/>
              <a:t>Which keyword am I talking about?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95536" y="2276872"/>
            <a:ext cx="1813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Spam</a:t>
            </a:r>
            <a:endParaRPr lang="en-GB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464" y="3140968"/>
            <a:ext cx="34877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Peripherals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1680" y="3933056"/>
            <a:ext cx="5277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Voice recognition</a:t>
            </a:r>
            <a:endParaRPr lang="en-GB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1854" y="3068960"/>
            <a:ext cx="2204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Laptop</a:t>
            </a:r>
            <a:endParaRPr lang="en-GB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34646" y="4797152"/>
            <a:ext cx="2920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Phishing</a:t>
            </a:r>
            <a:endParaRPr lang="en-GB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334" y="4005064"/>
            <a:ext cx="16193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RAM</a:t>
            </a:r>
            <a:endParaRPr lang="en-GB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76647" y="5966048"/>
            <a:ext cx="2717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Netbook</a:t>
            </a:r>
            <a:endParaRPr lang="en-GB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1011" y="5589240"/>
            <a:ext cx="3029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Processor</a:t>
            </a:r>
            <a:endParaRPr lang="en-GB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52272" y="5934670"/>
            <a:ext cx="1391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CPU</a:t>
            </a:r>
            <a:endParaRPr lang="en-GB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71800" y="4797152"/>
            <a:ext cx="3908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Optical Drive</a:t>
            </a:r>
            <a:endParaRPr lang="en-GB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76256" y="3861048"/>
            <a:ext cx="1340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NFC</a:t>
            </a:r>
            <a:endParaRPr lang="en-GB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53062" y="5229200"/>
            <a:ext cx="25133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SD Card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2429" y="4509120"/>
            <a:ext cx="1521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Spec</a:t>
            </a:r>
            <a:endParaRPr lang="en-GB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36437" y="3153742"/>
            <a:ext cx="2695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malware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91880" y="5661248"/>
            <a:ext cx="1510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MP3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27719" y="2276872"/>
            <a:ext cx="3352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Megabytes</a:t>
            </a:r>
            <a:endParaRPr lang="en-GB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65874" y="2361654"/>
            <a:ext cx="11945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PIN</a:t>
            </a:r>
            <a:endParaRPr lang="en-GB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52120" y="2348880"/>
            <a:ext cx="1321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GPS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Some key terms: What are the odd ones out?</a:t>
            </a:r>
            <a:endParaRPr lang="en-GB" sz="28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-36512" y="1567333"/>
            <a:ext cx="2543164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RAM</a:t>
            </a:r>
          </a:p>
          <a:p>
            <a:r>
              <a:rPr lang="en-GB" sz="2800" dirty="0" smtClean="0"/>
              <a:t>CPU</a:t>
            </a:r>
          </a:p>
          <a:p>
            <a:r>
              <a:rPr lang="en-GB" sz="2800" dirty="0" smtClean="0"/>
              <a:t>Optical Drive</a:t>
            </a:r>
          </a:p>
          <a:p>
            <a:r>
              <a:rPr lang="en-GB" sz="2800" dirty="0" smtClean="0"/>
              <a:t>Hard disk</a:t>
            </a:r>
          </a:p>
          <a:p>
            <a:r>
              <a:rPr lang="en-GB" sz="2800" dirty="0" smtClean="0"/>
              <a:t>Malware</a:t>
            </a:r>
          </a:p>
          <a:p>
            <a:r>
              <a:rPr lang="en-GB" sz="2800" dirty="0" smtClean="0"/>
              <a:t>Thunderbolt</a:t>
            </a:r>
          </a:p>
          <a:p>
            <a:r>
              <a:rPr lang="en-GB" sz="2800" dirty="0" smtClean="0"/>
              <a:t>Specification</a:t>
            </a:r>
          </a:p>
          <a:p>
            <a:r>
              <a:rPr lang="en-GB" sz="2800" dirty="0" smtClean="0"/>
              <a:t>Peripherals</a:t>
            </a:r>
            <a:endParaRPr lang="en-GB" sz="2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388876" y="1556792"/>
            <a:ext cx="25431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Hacking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Malware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NFC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Phishing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Attachment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765140" y="1556792"/>
            <a:ext cx="25431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GPS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NFC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noProof="0" dirty="0" err="1" smtClean="0"/>
              <a:t>Siri</a:t>
            </a:r>
            <a:endParaRPr lang="en-GB" sz="28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noProof="0" dirty="0" smtClean="0"/>
              <a:t>Touch screen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noProof="0" dirty="0" smtClean="0"/>
              <a:t>Bluetooth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Gigabyte</a:t>
            </a:r>
            <a:endParaRPr lang="en-GB" sz="28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Predictive text</a:t>
            </a:r>
            <a:endParaRPr lang="en-GB" sz="28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997388" y="1484784"/>
            <a:ext cx="2543164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Laptop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PDA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Tablet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 phone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Games console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Desktop PC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Netbook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1538" y="857232"/>
            <a:ext cx="6767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en-GB" sz="6000" dirty="0"/>
          </a:p>
        </p:txBody>
      </p:sp>
      <p:sp>
        <p:nvSpPr>
          <p:cNvPr id="15" name="Rectangle 14"/>
          <p:cNvSpPr/>
          <p:nvPr/>
        </p:nvSpPr>
        <p:spPr>
          <a:xfrm>
            <a:off x="3000364" y="928670"/>
            <a:ext cx="62228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en-GB" sz="6000" dirty="0"/>
          </a:p>
        </p:txBody>
      </p:sp>
      <p:sp>
        <p:nvSpPr>
          <p:cNvPr id="16" name="Rectangle 15"/>
          <p:cNvSpPr/>
          <p:nvPr/>
        </p:nvSpPr>
        <p:spPr>
          <a:xfrm>
            <a:off x="5357818" y="1000108"/>
            <a:ext cx="59824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en-GB" sz="6000" dirty="0"/>
          </a:p>
        </p:txBody>
      </p:sp>
      <p:sp>
        <p:nvSpPr>
          <p:cNvPr id="17" name="Rectangle 16"/>
          <p:cNvSpPr/>
          <p:nvPr/>
        </p:nvSpPr>
        <p:spPr>
          <a:xfrm>
            <a:off x="7572396" y="928670"/>
            <a:ext cx="6767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Question 1: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Which pinpoints your location: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428992" y="2214554"/>
            <a:ext cx="2257349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SMS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</a:p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of these would be ADVANTAGES to shopping online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28596" y="1785926"/>
            <a:ext cx="3429024" cy="954107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Can order at any time of day or night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2915816" y="3140968"/>
            <a:ext cx="3737449" cy="1384995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Receive order confirmation immediately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4644008" y="1772816"/>
            <a:ext cx="3315217" cy="523220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Can</a:t>
            </a:r>
            <a:r>
              <a:rPr lang="en-GB" sz="2800" baseline="0" dirty="0" smtClean="0"/>
              <a:t> compare items</a:t>
            </a:r>
            <a:endParaRPr lang="en-GB" sz="2800" dirty="0"/>
          </a:p>
        </p:txBody>
      </p:sp>
      <p:sp>
        <p:nvSpPr>
          <p:cNvPr id="9" name="Rectangle 8"/>
          <p:cNvSpPr/>
          <p:nvPr/>
        </p:nvSpPr>
        <p:spPr>
          <a:xfrm>
            <a:off x="6588903" y="3717032"/>
            <a:ext cx="2555097" cy="1384995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Can read customer reviews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6128607" y="2492896"/>
            <a:ext cx="3015393" cy="954107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Can not actually</a:t>
            </a:r>
            <a:r>
              <a:rPr lang="en-GB" sz="2800" baseline="0" dirty="0" smtClean="0"/>
              <a:t> touch/feel item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251520" y="3501008"/>
            <a:ext cx="2690366" cy="954107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Item may not look as</a:t>
            </a:r>
            <a:r>
              <a:rPr lang="en-GB" sz="2800" baseline="0" dirty="0" smtClean="0"/>
              <a:t> picture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4644008" y="5301208"/>
            <a:ext cx="2664830" cy="954107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May have to pay for postage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>
          <a:xfrm>
            <a:off x="611560" y="5013176"/>
            <a:ext cx="3470367" cy="954107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May not be home to receive the item</a:t>
            </a:r>
            <a:endParaRPr lang="en-GB" sz="2800" dirty="0"/>
          </a:p>
        </p:txBody>
      </p:sp>
      <p:sp>
        <p:nvSpPr>
          <p:cNvPr id="14" name="Rectangle 13"/>
          <p:cNvSpPr/>
          <p:nvPr/>
        </p:nvSpPr>
        <p:spPr>
          <a:xfrm>
            <a:off x="0" y="1772816"/>
            <a:ext cx="806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30523" y="1556792"/>
            <a:ext cx="769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9370" y="2852936"/>
            <a:ext cx="802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0221" y="3509392"/>
            <a:ext cx="769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37429" y="234888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37830" y="3789040"/>
            <a:ext cx="644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6602" y="5157192"/>
            <a:ext cx="822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83968" y="5589240"/>
            <a:ext cx="822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Puters</a:t>
            </a:r>
            <a:r>
              <a:rPr lang="en-GB" dirty="0" smtClean="0"/>
              <a:t>!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2204864"/>
          <a:ext cx="8208912" cy="3024334"/>
        </p:xfrm>
        <a:graphic>
          <a:graphicData uri="http://schemas.openxmlformats.org/drawingml/2006/table">
            <a:tbl>
              <a:tblPr/>
              <a:tblGrid>
                <a:gridCol w="1602178"/>
                <a:gridCol w="1854206"/>
                <a:gridCol w="1314146"/>
                <a:gridCol w="1026114"/>
                <a:gridCol w="1206134"/>
                <a:gridCol w="1206134"/>
              </a:tblGrid>
              <a:tr h="991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Name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Screen Resolution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Storage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RAM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CPU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Optical Drive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08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Dell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1020x720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500GB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1GB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2GHz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DVD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508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Acer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640x420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250GB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2GB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1.5GHz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CD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508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HP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1020x1080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1TB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4GB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1.9GHz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Bluray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508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Apple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2150x1900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550GB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8GB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1.8GHz</a:t>
                      </a:r>
                      <a:endParaRPr lang="en-GB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DVD</a:t>
                      </a:r>
                      <a:endParaRPr lang="en-GB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22 (a) and (b) Phones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Name 2 security features that phones have.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23. Data, data, data!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Which of these could be deemed as </a:t>
            </a:r>
          </a:p>
          <a:p>
            <a:pPr>
              <a:buNone/>
            </a:pPr>
            <a:r>
              <a:rPr lang="en-GB" b="1" dirty="0" smtClean="0"/>
              <a:t>Sensitive Personal Data?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5942900" y="2132856"/>
            <a:ext cx="21339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Dogs name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3728" y="5949280"/>
            <a:ext cx="38641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Type of car you drive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86776" y="2928934"/>
            <a:ext cx="38302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Racial / ethnic origin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43966" y="2428868"/>
            <a:ext cx="32101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Political opinions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0" y="1857364"/>
            <a:ext cx="160531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Religion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29718" y="3500438"/>
            <a:ext cx="28949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Criminal record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8144" y="5085184"/>
            <a:ext cx="26336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Football team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22899" y="2852936"/>
            <a:ext cx="18040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Shoe size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1413" y="5157192"/>
            <a:ext cx="19643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Collar size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4551" y="5157192"/>
            <a:ext cx="134306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Height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24 (a) and (b) Quick!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Give two indicators of a secure site...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should we look for on a secure site?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25. Doing it online...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3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33056">
                <a:tc>
                  <a:txBody>
                    <a:bodyPr/>
                    <a:lstStyle/>
                    <a:p>
                      <a:r>
                        <a:rPr lang="en-GB" sz="4800" dirty="0" smtClean="0"/>
                        <a:t>a.</a:t>
                      </a:r>
                    </a:p>
                    <a:p>
                      <a:r>
                        <a:rPr lang="en-GB" sz="4800" dirty="0" smtClean="0"/>
                        <a:t>Advantage</a:t>
                      </a:r>
                      <a:r>
                        <a:rPr lang="en-GB" sz="4800" baseline="0" dirty="0" smtClean="0"/>
                        <a:t> of buying cinema tickets online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 smtClean="0"/>
                        <a:t>b.</a:t>
                      </a:r>
                    </a:p>
                    <a:p>
                      <a:r>
                        <a:rPr lang="en-GB" sz="4800" dirty="0" smtClean="0"/>
                        <a:t>Advantage of buying groceries</a:t>
                      </a:r>
                      <a:r>
                        <a:rPr lang="en-GB" sz="4800" baseline="0" dirty="0" smtClean="0"/>
                        <a:t> online</a:t>
                      </a:r>
                      <a:endParaRPr lang="en-GB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26 and 27 </a:t>
            </a:r>
            <a:r>
              <a:rPr lang="en-GB" dirty="0" err="1" smtClean="0"/>
              <a:t>Dosh</a:t>
            </a:r>
            <a:r>
              <a:rPr lang="en-GB" dirty="0" smtClean="0"/>
              <a:t>...paying safe online</a:t>
            </a:r>
            <a:endParaRPr lang="en-GB" dirty="0"/>
          </a:p>
        </p:txBody>
      </p:sp>
      <p:pic>
        <p:nvPicPr>
          <p:cNvPr id="4" name="Picture 2" descr="http://www.barclays.co.uk/cs/Satellite?blobcol=urldata&amp;blobkey=id&amp;blobtable=MungoBlobs&amp;blobwhere=1259983154909&amp;ssbinary=tr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8" y="2204294"/>
            <a:ext cx="4288852" cy="270987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286544" y="3347302"/>
            <a:ext cx="257176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3 digit security number</a:t>
            </a:r>
            <a:endParaRPr lang="en-GB" sz="1400" dirty="0"/>
          </a:p>
        </p:txBody>
      </p:sp>
      <p:pic>
        <p:nvPicPr>
          <p:cNvPr id="12" name="Picture 4" descr="https://www.southernhealth.org.au/images/ccv-locato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132856"/>
            <a:ext cx="4116976" cy="2819408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8340599" y="2708920"/>
            <a:ext cx="623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63888" y="227687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7544" y="2937718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77496" y="3356992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40971" y="4149080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32040" y="227687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14341" y="2852936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7544" y="4149080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28. On sentence only: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the Digital Divide in one sentence?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29. Explain the keyword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Accelerometer</a:t>
            </a:r>
          </a:p>
          <a:p>
            <a:pPr>
              <a:buNone/>
            </a:pPr>
            <a:r>
              <a:rPr lang="en-GB" dirty="0" smtClean="0"/>
              <a:t>NFC</a:t>
            </a:r>
          </a:p>
          <a:p>
            <a:pPr>
              <a:buNone/>
            </a:pPr>
            <a:r>
              <a:rPr lang="en-GB" dirty="0" smtClean="0"/>
              <a:t>GPS</a:t>
            </a:r>
          </a:p>
          <a:p>
            <a:pPr>
              <a:buNone/>
            </a:pPr>
            <a:r>
              <a:rPr lang="en-GB" dirty="0" err="1" smtClean="0"/>
              <a:t>WiFi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Bluetooth</a:t>
            </a:r>
          </a:p>
          <a:p>
            <a:pPr>
              <a:buNone/>
            </a:pPr>
            <a:r>
              <a:rPr lang="en-GB" dirty="0" smtClean="0"/>
              <a:t>Portable hotspot</a:t>
            </a:r>
          </a:p>
          <a:p>
            <a:pPr>
              <a:buNone/>
            </a:pPr>
            <a:r>
              <a:rPr lang="en-GB" dirty="0" smtClean="0"/>
              <a:t>Flight mode</a:t>
            </a:r>
          </a:p>
          <a:p>
            <a:pPr>
              <a:buNone/>
            </a:pPr>
            <a:r>
              <a:rPr lang="en-GB" dirty="0" smtClean="0"/>
              <a:t>QR Code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857232"/>
            <a:ext cx="79296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David &amp; Susan take their personal digital devices with them when they travel abroad.</a:t>
            </a:r>
          </a:p>
          <a:p>
            <a:endParaRPr lang="en-GB" sz="3200" dirty="0" smtClean="0"/>
          </a:p>
          <a:p>
            <a:r>
              <a:rPr lang="en-GB" sz="3200" u="sng" dirty="0" smtClean="0"/>
              <a:t>Discuss </a:t>
            </a:r>
            <a:r>
              <a:rPr lang="en-GB" sz="3200" dirty="0" smtClean="0"/>
              <a:t>what they need to consider when they want to use their devices away from home. (6 marks)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971600" y="4653136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http://www.online-stopwatch.com/talking-clock/</a:t>
            </a:r>
            <a:r>
              <a:rPr lang="en-GB" dirty="0" smtClean="0"/>
              <a:t>  </a:t>
            </a:r>
            <a:endParaRPr lang="en-GB" dirty="0"/>
          </a:p>
        </p:txBody>
      </p:sp>
    </p:spTree>
  </p:cSld>
  <p:clrMapOvr>
    <a:masterClrMapping/>
  </p:clrMapOvr>
  <p:transition advTm="36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Question 2: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pPr algn="r">
              <a:buNone/>
            </a:pPr>
            <a:r>
              <a:rPr lang="en-GB" dirty="0" smtClean="0"/>
              <a:t>CDs and DVDs Are types of: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00100" y="2500306"/>
            <a:ext cx="7107908" cy="29546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Optical Media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</a:p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Solid state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many of these did you include?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/>
          <a:srcRect l="6647" t="27651" r="3944" b="34511"/>
          <a:stretch>
            <a:fillRect/>
          </a:stretch>
        </p:blipFill>
        <p:spPr bwMode="auto">
          <a:xfrm>
            <a:off x="457200" y="2470070"/>
            <a:ext cx="8229600" cy="278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Anyone in the developed world can publish anything anytime and the instant it is published, it is globally available and readily findable (</a:t>
            </a:r>
            <a:r>
              <a:rPr lang="en-GB" dirty="0" err="1" smtClean="0"/>
              <a:t>Shirkey</a:t>
            </a:r>
            <a:r>
              <a:rPr lang="en-GB" dirty="0" smtClean="0"/>
              <a:t>, 2008:71)</a:t>
            </a:r>
          </a:p>
          <a:p>
            <a:r>
              <a:rPr lang="en-GB" u="sng" dirty="0" smtClean="0"/>
              <a:t>Discuss</a:t>
            </a:r>
            <a:r>
              <a:rPr lang="en-GB" dirty="0" smtClean="0"/>
              <a:t> the impact on the use of news and information services</a:t>
            </a:r>
          </a:p>
          <a:p>
            <a:endParaRPr lang="en-GB" dirty="0" smtClean="0"/>
          </a:p>
          <a:p>
            <a:r>
              <a:rPr lang="en-GB" dirty="0" smtClean="0">
                <a:hlinkClick r:id="rId2"/>
              </a:rPr>
              <a:t>http://www.online-stopwatch.com/talking-clock/</a:t>
            </a:r>
            <a:r>
              <a:rPr lang="en-GB" dirty="0" smtClean="0"/>
              <a:t>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 l="15621" t="28690" r="7102" b="25988"/>
          <a:stretch>
            <a:fillRect/>
          </a:stretch>
        </p:blipFill>
        <p:spPr bwMode="auto">
          <a:xfrm>
            <a:off x="642911" y="1714488"/>
            <a:ext cx="7572428" cy="37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many of these did you include?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Topics you might need to revise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8596" y="1571612"/>
            <a:ext cx="82478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Digital Divide</a:t>
            </a:r>
          </a:p>
          <a:p>
            <a:r>
              <a:rPr lang="en-GB" sz="3200" dirty="0" smtClean="0"/>
              <a:t>Convergence of technology</a:t>
            </a:r>
          </a:p>
          <a:p>
            <a:r>
              <a:rPr lang="en-GB" sz="3200" dirty="0" err="1" smtClean="0"/>
              <a:t>Ewaste</a:t>
            </a:r>
            <a:endParaRPr lang="en-GB" sz="3200" dirty="0" smtClean="0"/>
          </a:p>
          <a:p>
            <a:r>
              <a:rPr lang="en-GB" sz="3200" dirty="0" smtClean="0"/>
              <a:t>Ecommerce</a:t>
            </a:r>
          </a:p>
          <a:p>
            <a:r>
              <a:rPr lang="en-GB" sz="3200" dirty="0" smtClean="0"/>
              <a:t>Web Optimisation</a:t>
            </a:r>
          </a:p>
          <a:p>
            <a:r>
              <a:rPr lang="en-GB" sz="3200" dirty="0" smtClean="0"/>
              <a:t>Open source software</a:t>
            </a:r>
          </a:p>
          <a:p>
            <a:r>
              <a:rPr lang="en-GB" sz="3200" dirty="0" smtClean="0"/>
              <a:t>Challenge Response</a:t>
            </a:r>
          </a:p>
          <a:p>
            <a:r>
              <a:rPr lang="en-GB" sz="3200" dirty="0" smtClean="0"/>
              <a:t>Viral Marketing</a:t>
            </a:r>
          </a:p>
          <a:p>
            <a:r>
              <a:rPr lang="en-GB" sz="3200" dirty="0" smtClean="0"/>
              <a:t>Social Bookmarking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6 mark questions...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What could they ask you?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I have a hunch: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-   </a:t>
            </a:r>
            <a:r>
              <a:rPr lang="en-GB" dirty="0" err="1" smtClean="0"/>
              <a:t>Ewaste</a:t>
            </a:r>
            <a:r>
              <a:rPr lang="en-GB" dirty="0" smtClean="0"/>
              <a:t> and issues surrounding this</a:t>
            </a:r>
          </a:p>
          <a:p>
            <a:pPr>
              <a:buFontTx/>
              <a:buChar char="-"/>
            </a:pPr>
            <a:r>
              <a:rPr lang="en-GB" dirty="0" smtClean="0"/>
              <a:t>Biometrics and data protection</a:t>
            </a:r>
          </a:p>
          <a:p>
            <a:pPr>
              <a:buFontTx/>
              <a:buChar char="-"/>
            </a:pPr>
            <a:r>
              <a:rPr lang="en-GB" dirty="0" smtClean="0"/>
              <a:t>Online piracy / copyright</a:t>
            </a:r>
          </a:p>
          <a:p>
            <a:pPr>
              <a:buFontTx/>
              <a:buChar char="-"/>
            </a:pPr>
            <a:r>
              <a:rPr lang="en-GB" dirty="0" smtClean="0"/>
              <a:t>Social bookmarking / viral marketing</a:t>
            </a:r>
          </a:p>
          <a:p>
            <a:pPr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I think they may ask about smart TVs as well...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hlinkClick r:id="rId2"/>
              </a:rPr>
              <a:t>http://sitdownandlogon.weebly.com/</a:t>
            </a:r>
            <a:r>
              <a:rPr lang="en-GB" smtClean="0"/>
              <a:t>     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Question 3: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An online learning environment: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357554" y="2357430"/>
            <a:ext cx="2140330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VLE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</a:p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Question 4: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Which is bigger: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42976" y="3000372"/>
            <a:ext cx="670888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Tb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Gb</a:t>
            </a:r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Question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method of sending audio over the internet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357554" y="2357430"/>
            <a:ext cx="2520626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VOIP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</a:p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Question 6: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Watching something like </a:t>
            </a:r>
            <a:r>
              <a:rPr lang="en-GB" dirty="0" err="1" smtClean="0"/>
              <a:t>iplayer</a:t>
            </a:r>
            <a:r>
              <a:rPr lang="en-GB" dirty="0" smtClean="0"/>
              <a:t> or </a:t>
            </a:r>
            <a:r>
              <a:rPr lang="en-GB" dirty="0" err="1" smtClean="0"/>
              <a:t>youtube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42976" y="2357430"/>
            <a:ext cx="6745181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Streaming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</a:p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Downloading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Question 7: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Accessing </a:t>
            </a:r>
            <a:r>
              <a:rPr lang="en-GB" dirty="0" err="1" smtClean="0"/>
              <a:t>someones</a:t>
            </a:r>
            <a:r>
              <a:rPr lang="en-GB" dirty="0" smtClean="0"/>
              <a:t> computer without permission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85720" y="2571744"/>
            <a:ext cx="8550674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Data Protection Act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</a:p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Computer Misuse 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Question 8: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When ideas are spread by sharing links via social media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42910" y="2571744"/>
            <a:ext cx="7790787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Viral Marketing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</a:p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Social bookmarking</a:t>
            </a:r>
            <a:endParaRPr lang="en-US" sz="7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1014</Words>
  <Application>Microsoft Office PowerPoint</Application>
  <PresentationFormat>On-screen Show (4:3)</PresentationFormat>
  <Paragraphs>276</Paragraphs>
  <Slides>35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Year 11 Revision</vt:lpstr>
      <vt:lpstr>Quick Question 1:</vt:lpstr>
      <vt:lpstr>Quick Question 2:</vt:lpstr>
      <vt:lpstr>Quick Question 3:</vt:lpstr>
      <vt:lpstr>Quick Question 4:</vt:lpstr>
      <vt:lpstr>Quick Question 5:</vt:lpstr>
      <vt:lpstr>Quick Question 6:</vt:lpstr>
      <vt:lpstr>Quick Question 7:</vt:lpstr>
      <vt:lpstr>Quick Question 8:</vt:lpstr>
      <vt:lpstr>Quick Question 9:</vt:lpstr>
      <vt:lpstr>Quick Question 10:</vt:lpstr>
      <vt:lpstr>11. Which has biggest capacity?</vt:lpstr>
      <vt:lpstr>12. Which will allow you to pay?</vt:lpstr>
      <vt:lpstr>13. Which will scan with your camera?</vt:lpstr>
      <vt:lpstr>14. Which processor would be fastest?</vt:lpstr>
      <vt:lpstr>15. Which is (a) biggest – which is (b)smallest</vt:lpstr>
      <vt:lpstr>16. Update in progress</vt:lpstr>
      <vt:lpstr>Speaking and listening</vt:lpstr>
      <vt:lpstr>Some key terms: What are the odd ones out?</vt:lpstr>
      <vt:lpstr>Which of these would be ADVANTAGES to shopping online</vt:lpstr>
      <vt:lpstr>Puters!</vt:lpstr>
      <vt:lpstr>22 (a) and (b) Phones</vt:lpstr>
      <vt:lpstr>23. Data, data, data!</vt:lpstr>
      <vt:lpstr>24 (a) and (b) Quick!</vt:lpstr>
      <vt:lpstr>25. Doing it online...</vt:lpstr>
      <vt:lpstr>26 and 27 Dosh...paying safe online</vt:lpstr>
      <vt:lpstr>28. On sentence only:</vt:lpstr>
      <vt:lpstr>29. Explain the keyword</vt:lpstr>
      <vt:lpstr>Slide 29</vt:lpstr>
      <vt:lpstr>How many of these did you include?</vt:lpstr>
      <vt:lpstr>Slide 31</vt:lpstr>
      <vt:lpstr>Slide 32</vt:lpstr>
      <vt:lpstr>Topics you might need to revise</vt:lpstr>
      <vt:lpstr>The 6 mark questions...</vt:lpstr>
      <vt:lpstr>Slide 35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mhadley</dc:creator>
  <cp:lastModifiedBy>mhadley</cp:lastModifiedBy>
  <cp:revision>37</cp:revision>
  <dcterms:created xsi:type="dcterms:W3CDTF">2014-05-08T11:42:22Z</dcterms:created>
  <dcterms:modified xsi:type="dcterms:W3CDTF">2014-05-13T14:13:14Z</dcterms:modified>
</cp:coreProperties>
</file>