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57" r:id="rId4"/>
    <p:sldId id="258" r:id="rId5"/>
    <p:sldId id="259" r:id="rId6"/>
    <p:sldId id="261" r:id="rId7"/>
    <p:sldId id="264" r:id="rId8"/>
    <p:sldId id="260" r:id="rId9"/>
    <p:sldId id="262" r:id="rId10"/>
    <p:sldId id="265" r:id="rId11"/>
    <p:sldId id="267" r:id="rId12"/>
    <p:sldId id="266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514" autoAdjust="0"/>
  </p:normalViewPr>
  <p:slideViewPr>
    <p:cSldViewPr>
      <p:cViewPr varScale="1">
        <p:scale>
          <a:sx n="47" d="100"/>
          <a:sy n="47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30" y="46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32AA6-E20A-4D38-AC84-FBA1CB5E4CC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44FC8-9DA3-4726-971F-DD5BC9255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baseline="0" dirty="0" smtClean="0"/>
              <a:t>Denary – A system of numbers using ten digits, 0 and 1-9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Binary – A system of numbers using only two digits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Half a byte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Overflow - When a number becomes too large to fit into the number of bits allocated (bits are lost leaving an incorrect value)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Kilobyte - 1024 bytes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Binary digit of 1 or 0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Terabytes – 1024 gigabytes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(3 x 300) x (4 x 300) x 8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900 x 1200 x 8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8,640,000/8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1,080,000 bytes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4FC8-9DA3-4726-971F-DD5BC9255F3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25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Logic</a:t>
            </a:r>
          </a:p>
          <a:p>
            <a:r>
              <a:rPr lang="en-GB" sz="1200" dirty="0" smtClean="0"/>
              <a:t>Syntax</a:t>
            </a:r>
          </a:p>
          <a:p>
            <a:r>
              <a:rPr lang="en-GB" sz="1200" dirty="0" smtClean="0"/>
              <a:t>Runtime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4FC8-9DA3-4726-971F-DD5BC9255F3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627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 A</a:t>
            </a:r>
            <a:r>
              <a:rPr lang="en-GB" baseline="0" dirty="0" smtClean="0"/>
              <a:t> way of programming that identifies things with its own data that gives it its own attributes…like players in a game</a:t>
            </a:r>
          </a:p>
          <a:p>
            <a:r>
              <a:rPr lang="en-GB" baseline="0" dirty="0" smtClean="0"/>
              <a:t>2. A precise step by step sequence of instructions in order to fulfil a given task</a:t>
            </a:r>
          </a:p>
          <a:p>
            <a:r>
              <a:rPr lang="en-GB" baseline="0" dirty="0" smtClean="0"/>
              <a:t>3. Having only 2 values</a:t>
            </a:r>
          </a:p>
          <a:p>
            <a:r>
              <a:rPr lang="en-GB" baseline="0" dirty="0" smtClean="0"/>
              <a:t>4. When you given data meaning</a:t>
            </a:r>
          </a:p>
          <a:p>
            <a:r>
              <a:rPr lang="en-GB" baseline="0" dirty="0" smtClean="0"/>
              <a:t>5. A value that can change during the operation of a program</a:t>
            </a:r>
          </a:p>
          <a:p>
            <a:r>
              <a:rPr lang="en-GB" baseline="0" dirty="0" smtClean="0"/>
              <a:t>6. The act of giving a variable or constant a name or value</a:t>
            </a:r>
          </a:p>
          <a:p>
            <a:r>
              <a:rPr lang="en-GB" baseline="0" dirty="0" smtClean="0"/>
              <a:t>7. A symbolic name given to a value or memory location</a:t>
            </a:r>
          </a:p>
          <a:p>
            <a:r>
              <a:rPr lang="en-GB" baseline="0" dirty="0" smtClean="0"/>
              <a:t>8. When you assign a variable multiple values</a:t>
            </a:r>
          </a:p>
          <a:p>
            <a:r>
              <a:rPr lang="en-GB" baseline="0" dirty="0" smtClean="0"/>
              <a:t>9. A set of components working together – input, process and output</a:t>
            </a:r>
          </a:p>
          <a:p>
            <a:r>
              <a:rPr lang="en-GB" baseline="0" dirty="0" smtClean="0"/>
              <a:t>10. Raw piece of </a:t>
            </a:r>
            <a:r>
              <a:rPr lang="en-GB" baseline="0" dirty="0" err="1" smtClean="0"/>
              <a:t>qualitive</a:t>
            </a:r>
            <a:r>
              <a:rPr lang="en-GB" baseline="0" dirty="0" smtClean="0"/>
              <a:t> or </a:t>
            </a:r>
            <a:r>
              <a:rPr lang="en-GB" baseline="0" smtClean="0"/>
              <a:t>quantative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53D39-4EE4-4A95-A465-3C2A528C45F2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13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2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1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5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59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43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2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0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74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14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F7EB-7A08-477C-A085-C8A5471A1AA5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85B6-E8F3-4372-8D1B-6AE261C62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8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Revision – part one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7526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53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out…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 out file size: </a:t>
            </a:r>
          </a:p>
          <a:p>
            <a:endParaRPr lang="en-GB" dirty="0"/>
          </a:p>
          <a:p>
            <a:r>
              <a:rPr lang="en-GB" dirty="0" smtClean="0"/>
              <a:t>((height x  resolution) x (width x resolution)) x colour depth</a:t>
            </a:r>
          </a:p>
          <a:p>
            <a:endParaRPr lang="en-GB" dirty="0"/>
          </a:p>
          <a:p>
            <a:r>
              <a:rPr lang="en-GB" dirty="0" smtClean="0"/>
              <a:t>3 inch by 4 inch image</a:t>
            </a:r>
          </a:p>
          <a:p>
            <a:r>
              <a:rPr lang="en-GB" dirty="0" smtClean="0"/>
              <a:t>300 pixels per inch (</a:t>
            </a:r>
            <a:r>
              <a:rPr lang="en-GB" dirty="0" err="1" smtClean="0"/>
              <a:t>ppi</a:t>
            </a:r>
            <a:r>
              <a:rPr lang="en-GB" dirty="0" smtClean="0"/>
              <a:t>)</a:t>
            </a:r>
          </a:p>
          <a:p>
            <a:r>
              <a:rPr lang="en-GB" dirty="0" smtClean="0"/>
              <a:t>8 bit colour depth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59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affects the size of an image file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98392"/>
              </p:ext>
            </p:extLst>
          </p:nvPr>
        </p:nvGraphicFramePr>
        <p:xfrm>
          <a:off x="611560" y="2492896"/>
          <a:ext cx="7848872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7680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32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these bad boys…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95531"/>
              </p:ext>
            </p:extLst>
          </p:nvPr>
        </p:nvGraphicFramePr>
        <p:xfrm>
          <a:off x="1547664" y="3429000"/>
          <a:ext cx="1773238" cy="1403351"/>
        </p:xfrm>
        <a:graphic>
          <a:graphicData uri="http://schemas.openxmlformats.org/drawingml/2006/table">
            <a:tbl>
              <a:tblPr/>
              <a:tblGrid>
                <a:gridCol w="442913"/>
                <a:gridCol w="442912"/>
                <a:gridCol w="442913"/>
                <a:gridCol w="444500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56320"/>
              </p:ext>
            </p:extLst>
          </p:nvPr>
        </p:nvGraphicFramePr>
        <p:xfrm>
          <a:off x="3491880" y="3429000"/>
          <a:ext cx="1787525" cy="1682751"/>
        </p:xfrm>
        <a:graphic>
          <a:graphicData uri="http://schemas.openxmlformats.org/drawingml/2006/table">
            <a:tbl>
              <a:tblPr/>
              <a:tblGrid>
                <a:gridCol w="446088"/>
                <a:gridCol w="447675"/>
                <a:gridCol w="446087"/>
                <a:gridCol w="447675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46087"/>
              </p:ext>
            </p:extLst>
          </p:nvPr>
        </p:nvGraphicFramePr>
        <p:xfrm>
          <a:off x="5436096" y="3356992"/>
          <a:ext cx="1787525" cy="1682751"/>
        </p:xfrm>
        <a:graphic>
          <a:graphicData uri="http://schemas.openxmlformats.org/drawingml/2006/table">
            <a:tbl>
              <a:tblPr/>
              <a:tblGrid>
                <a:gridCol w="446088"/>
                <a:gridCol w="447675"/>
                <a:gridCol w="446087"/>
                <a:gridCol w="447675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pitchFamily="34" charset="0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89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types…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509736"/>
              </p:ext>
            </p:extLst>
          </p:nvPr>
        </p:nvGraphicFramePr>
        <p:xfrm>
          <a:off x="467544" y="2564904"/>
          <a:ext cx="8229599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9008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42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Three main types of error when programming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13231"/>
              </p:ext>
            </p:extLst>
          </p:nvPr>
        </p:nvGraphicFramePr>
        <p:xfrm>
          <a:off x="539552" y="2348880"/>
          <a:ext cx="792088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972108">
                <a:tc>
                  <a:txBody>
                    <a:bodyPr/>
                    <a:lstStyle/>
                    <a:p>
                      <a:r>
                        <a:rPr lang="en-GB" dirty="0" smtClean="0"/>
                        <a:t>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cause</a:t>
                      </a:r>
                      <a:r>
                        <a:rPr lang="en-GB" baseline="0" dirty="0" smtClean="0"/>
                        <a:t>s it</a:t>
                      </a:r>
                      <a:endParaRPr lang="en-GB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798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debugging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</a:t>
            </a:r>
          </a:p>
          <a:p>
            <a:endParaRPr lang="en-GB" dirty="0"/>
          </a:p>
          <a:p>
            <a:r>
              <a:rPr lang="en-GB" dirty="0" smtClean="0"/>
              <a:t>2. </a:t>
            </a:r>
          </a:p>
          <a:p>
            <a:endParaRPr lang="en-GB" dirty="0"/>
          </a:p>
          <a:p>
            <a:r>
              <a:rPr lang="en-GB" dirty="0" smtClean="0"/>
              <a:t>3.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914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a … error, you might use a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545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3861048"/>
          <a:ext cx="8280920" cy="2664298"/>
        </p:xfrm>
        <a:graphic>
          <a:graphicData uri="http://schemas.openxmlformats.org/drawingml/2006/table">
            <a:tbl>
              <a:tblPr/>
              <a:tblGrid>
                <a:gridCol w="2069842"/>
                <a:gridCol w="2069842"/>
                <a:gridCol w="2070618"/>
                <a:gridCol w="2070618"/>
              </a:tblGrid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next</a:t>
                      </a:r>
                      <a:endParaRPr lang="en-GB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number1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number2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number3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24744"/>
            <a:ext cx="56348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next in range(1,10,2):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number1 = next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number2 = next * next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number3 = next / 2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6444208" y="620688"/>
            <a:ext cx="2448272" cy="12241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729"/>
              <a:gd name="adj6" fmla="val -40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 you happy with this function?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3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3933056"/>
          <a:ext cx="8280920" cy="2283684"/>
        </p:xfrm>
        <a:graphic>
          <a:graphicData uri="http://schemas.openxmlformats.org/drawingml/2006/table">
            <a:tbl>
              <a:tblPr/>
              <a:tblGrid>
                <a:gridCol w="2069842"/>
                <a:gridCol w="2069842"/>
                <a:gridCol w="2070618"/>
                <a:gridCol w="2070618"/>
              </a:tblGrid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  <a:cs typeface="Times New Roman"/>
                        </a:rPr>
                        <a:t>next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  <a:cs typeface="Times New Roman"/>
                        </a:rPr>
                        <a:t>number1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  <a:cs typeface="Times New Roman"/>
                        </a:rPr>
                        <a:t>number2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  <a:cs typeface="Times New Roman"/>
                        </a:rPr>
                        <a:t>number3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0.5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1.5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2.5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49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3.5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81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4.5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24744"/>
            <a:ext cx="56348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next in range(1,10,2):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number1 = next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number2 = next * next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number3 = next / 2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 = 3</a:t>
            </a:r>
          </a:p>
          <a:p>
            <a:pPr>
              <a:buNone/>
            </a:pPr>
            <a:r>
              <a:rPr lang="en-GB" dirty="0" smtClean="0"/>
              <a:t>B = 3</a:t>
            </a:r>
          </a:p>
          <a:p>
            <a:pPr>
              <a:buNone/>
            </a:pPr>
            <a:r>
              <a:rPr lang="en-GB" dirty="0" smtClean="0"/>
              <a:t>For C = 1 to 4</a:t>
            </a:r>
          </a:p>
          <a:p>
            <a:pPr>
              <a:buNone/>
            </a:pPr>
            <a:r>
              <a:rPr lang="en-GB" dirty="0" smtClean="0"/>
              <a:t>B = B*C</a:t>
            </a:r>
          </a:p>
          <a:p>
            <a:pPr>
              <a:buNone/>
            </a:pPr>
            <a:r>
              <a:rPr lang="en-GB" dirty="0" smtClean="0"/>
              <a:t>A = A+C</a:t>
            </a:r>
          </a:p>
          <a:p>
            <a:pPr>
              <a:buNone/>
            </a:pPr>
            <a:r>
              <a:rPr lang="en-GB" dirty="0" smtClean="0"/>
              <a:t>Next C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75856" y="1397000"/>
          <a:ext cx="4344144" cy="467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48"/>
                <a:gridCol w="1448048"/>
                <a:gridCol w="1448048"/>
              </a:tblGrid>
              <a:tr h="591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7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keywords...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516262" y="2967335"/>
            <a:ext cx="2111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Nibble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587" y="4653136"/>
            <a:ext cx="15033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Byte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551" y="2204864"/>
            <a:ext cx="2895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Overflow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5517232"/>
            <a:ext cx="2084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Base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96336" y="5373216"/>
            <a:ext cx="1002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5931" y="3573016"/>
            <a:ext cx="2298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Denary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28361" y="4005064"/>
            <a:ext cx="2441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Base 10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60298" y="1556792"/>
            <a:ext cx="2072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Binary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8144" y="2420888"/>
            <a:ext cx="26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Kilobyte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5247" y="3212976"/>
            <a:ext cx="2720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Terabyte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552" y="5661248"/>
            <a:ext cx="3931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Hexadecimal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0152" y="1340768"/>
            <a:ext cx="2895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Overflow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599" y="1124744"/>
            <a:ext cx="2556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Register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9171" y="4653136"/>
            <a:ext cx="2734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Operand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5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(</a:t>
            </a:r>
            <a:r>
              <a:rPr lang="en-GB" dirty="0" err="1" smtClean="0"/>
              <a:t>Psueudocode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 = 3</a:t>
            </a:r>
          </a:p>
          <a:p>
            <a:pPr>
              <a:buNone/>
            </a:pPr>
            <a:r>
              <a:rPr lang="en-GB" dirty="0" smtClean="0"/>
              <a:t>B = 3</a:t>
            </a:r>
          </a:p>
          <a:p>
            <a:pPr>
              <a:buNone/>
            </a:pPr>
            <a:r>
              <a:rPr lang="en-GB" dirty="0" smtClean="0"/>
              <a:t>For C = 1 to 4</a:t>
            </a:r>
          </a:p>
          <a:p>
            <a:pPr>
              <a:buNone/>
            </a:pPr>
            <a:r>
              <a:rPr lang="en-GB" dirty="0" smtClean="0"/>
              <a:t>B = B*C</a:t>
            </a:r>
          </a:p>
          <a:p>
            <a:pPr>
              <a:buNone/>
            </a:pPr>
            <a:r>
              <a:rPr lang="en-GB" dirty="0" smtClean="0"/>
              <a:t>A = A+C</a:t>
            </a:r>
          </a:p>
          <a:p>
            <a:pPr>
              <a:buNone/>
            </a:pPr>
            <a:r>
              <a:rPr lang="en-GB" dirty="0" smtClean="0"/>
              <a:t>Next C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75856" y="1397000"/>
          <a:ext cx="4344144" cy="467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48"/>
                <a:gridCol w="1448048"/>
                <a:gridCol w="1448048"/>
              </a:tblGrid>
              <a:tr h="591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4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19872" y="1628800"/>
          <a:ext cx="4968552" cy="488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138"/>
                <a:gridCol w="1242138"/>
                <a:gridCol w="1242138"/>
                <a:gridCol w="1242138"/>
              </a:tblGrid>
              <a:tr h="4072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Line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1628800"/>
          <a:ext cx="2448272" cy="515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016224"/>
              </a:tblGrid>
              <a:tr h="405793">
                <a:tc gridSpan="2"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Pseudocode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A=4      B=7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 A=B Then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B</a:t>
                      </a:r>
                      <a:r>
                        <a:rPr lang="en-GB" baseline="0" dirty="0" smtClean="0"/>
                        <a:t> =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While</a:t>
                      </a:r>
                      <a:r>
                        <a:rPr lang="en-GB" baseline="0" dirty="0" smtClean="0"/>
                        <a:t> B&gt;A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B=B-A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End While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A</a:t>
                      </a:r>
                      <a:r>
                        <a:rPr lang="en-GB" baseline="0" dirty="0" smtClean="0"/>
                        <a:t> = B + 5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464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IF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8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19872" y="1628800"/>
          <a:ext cx="5224096" cy="488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024"/>
                <a:gridCol w="1306024"/>
                <a:gridCol w="968972"/>
                <a:gridCol w="1643076"/>
              </a:tblGrid>
              <a:tr h="4072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Variable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False: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goto</a:t>
                      </a:r>
                      <a:r>
                        <a:rPr lang="en-GB" baseline="0" dirty="0" smtClean="0"/>
                        <a:t> 6</a:t>
                      </a:r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True:</a:t>
                      </a:r>
                      <a:r>
                        <a:rPr lang="en-GB" baseline="0" dirty="0" smtClean="0"/>
                        <a:t> continue</a:t>
                      </a:r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1628800"/>
          <a:ext cx="2448272" cy="515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016224"/>
              </a:tblGrid>
              <a:tr h="405793">
                <a:tc gridSpan="2"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Pseudocode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A=4      B=7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 A=B Then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B</a:t>
                      </a:r>
                      <a:r>
                        <a:rPr lang="en-GB" baseline="0" dirty="0" smtClean="0"/>
                        <a:t> =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While</a:t>
                      </a:r>
                      <a:r>
                        <a:rPr lang="en-GB" baseline="0" dirty="0" smtClean="0"/>
                        <a:t> B&gt;A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B=B-A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End While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A</a:t>
                      </a:r>
                      <a:r>
                        <a:rPr lang="en-GB" baseline="0" dirty="0" smtClean="0"/>
                        <a:t> = B + 5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464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IF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Bugs can be hard to find...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4941168"/>
            <a:ext cx="63249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Object Orientated Programming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2979" y="2348880"/>
            <a:ext cx="24743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Information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9912" y="3212976"/>
            <a:ext cx="2103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Algorithm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8695" y="2708920"/>
            <a:ext cx="21936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Array / list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6646" y="1556792"/>
            <a:ext cx="2427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Assignment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32630" y="5877272"/>
            <a:ext cx="19629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Identifier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9865" y="1772816"/>
            <a:ext cx="10831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Data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2432" y="3789040"/>
            <a:ext cx="17620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Boolean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5949280"/>
            <a:ext cx="23761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Real / Float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48264" y="4941168"/>
            <a:ext cx="15499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Integer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32881" y="1340768"/>
            <a:ext cx="18923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Constant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54878" y="2924944"/>
            <a:ext cx="17590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Variable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59832" y="4077072"/>
            <a:ext cx="30243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Data structure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29416" y="5805264"/>
            <a:ext cx="14162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Binary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20066" y="2060848"/>
            <a:ext cx="15525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System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28184" y="4077072"/>
            <a:ext cx="25082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Pseudocode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050" name="AutoShape 2" descr="data:image/jpeg;base64,/9j/4AAQSkZJRgABAQAAAQABAAD/2wCEAAkGBxEHEhMUEhMWFBUVFxgVGBUXFRcVFxsWFRYXFxcYFRYYHCggGBslHRYUITEjJiktLy4uFyAzODgsQygtLisBCgoKDg0OGhAQGiwkICQsLCwsLDEtLC0sLC0sLCwsLCwsLiwsLCwsLCwsLCwsLCwsLCwsLCwsLCwsLCwsLCwsLP/AABEIAMkA+wMBEQACEQEDEQH/xAAcAAEAAgMBAQEAAAAAAAAAAAAABgcDBAUCAQj/xABCEAABAwIDBgUBBAYHCQAAAAABAAIDBBEFEiEGBxMxQVEiMmFxgUIUI5GhUmJygrHBFTNDY5LR4RZTc4Oio7LS8P/EABoBAQEAAwEBAAAAAAAAAAAAAAABAgMEBQb/xAA0EQEAAQMCBAMHAwIHAAAAAAAAAQIDEQQxEiFBUQUicRNhgZGhsdHB4fAyUhQjM0JykqL/2gAMAwEAAhEDEQA/ALxQEBAQEBAQEBAQEBAQEBAQEBAQEGOoLg12S2axy35ZraXt0ug52y2NM2ipIKlgsJWBxbe+V3J7b9bODhf0QdVAQEBAQEBAQEBAQEBAQEBAQEBAQEBAQEBAQEBAQEBBXu56syMr6M86OsmYB2je9xb/ANQkRIWEiiAgICAgICAgICAgICAgICAgICAgICAgICAgICAgIK52NpW0WO4y1rm2e2nkyg63e0uNx6Fx/wAY7oixkUQEBAQEBAQEBAQEBAQEBAQEBAQEBAQEBAQEBAQEBBW+Kxf0VtLRyjRtbTSwu9XQgvufhsQ+FET+odkez1uFSd2yiiAgICAgICAgICAgICAgICAgICAgICAgICAgICAggu2zmPr8Ika4OdFVvhdY3LTLTlxaexsGG3qERLsR0yHs5EluBGQgICAgICAgICAgICAgICAgICAgICAgICAgICAg0sZw1mLwvie57Q4WzRyPjcD0Icwg/HI9boKahr30mF4K7wl8GIOY420JjdUZufPM3rzubok4XRiGjQexCEtlpuEV9QEBAQEBAQEBAQEBAQEBAQEBAQEBAQEBAQEBBAdrN7FBs1UNgcHykEiV0YBEZHQ3IzO5XA5D8ETLbrt4dDNh9VVUtQx7oonODT4XCR3hjD43WIBeWjlY+qGVdT0klLguFmUkunxJszbgB2ScTlpNueYEP/fRJ2XlVi7CiyyR8h7Ir0gICAgICAgICAgICAgICAgICAgIK83z1r8IpY5oqmame+aOAvje7Lw3Z3OJjva4AJzNAdoBeyJLt4htPR7KUcc01U6ZjwOHIS2R8txcZcjQCLa3AsFJFb4xtfjcjYsSuKXD3StYyLIHOLHeWaVpbd0bjYaOaSLZQLhyse9Jzhb2zuLNxqBkosCdHtBuGvHmAPUdQeoIPVFicxl0kUQamL4gzCYJZ5PJEx0jvZjS429dEFK7jaF2N1U9VMA4NZJnuNHzVj8z+ehAYzUf3gVljG6SYrukw6rrYnxRmNodnliabxOAN7ZT5AeVgbW6BQzzw397jQ8YTHYWdiVMLenjbp/iRU7rDZhQnZliNwPZFekBAQEBAQEBAQEBAQEBAQEBAQEBBzsfwSDaGB8FQwPjf06g9HNP0uHdBU8O5t2G1Eb5JjWU8JLo4Hgi13F2VwzEFt9Ta2Y3uOhMZzGyfY4GbT0s9JK3IZYy0XGgeNWO+HBp+FcJFSpdzG2I2aqamlr5OEx3WQ2DJoBkc1x6EtAF/wC7aOqjKIwnGK77MOpHlsIfOB9Y+7YT+rmGY+9rdrrCuqY2jLqsWKLkTNVyKfXP6NWHfnROF3QvB7B7XfxssIuz1plvr0NGM0XqJ+cT9kX3n71oNo6E01MyVhke3OXZLcNt3FoyvJuXBnTldbInPRy3bM0f7on0nLS2P23bsjh8UED2CaV0lTPI4NkEbbcOONjc4vIRHGbHRodqLk2y3a7c0cXnzj3JJshvtpi1wr2PZL4jxI2XY5oF2gtzFzXHl1HI3HSRnHNK4piqeDbpndvbEVx3l1ja2YtZHRvcYacSNc7M4ANc9g1FvNmPmdYCwac1RaOIGzCiSzxiwHsivSAgICAgICAgICAgICAgICAgICAg+PcGAkkADUk6AD1KCHY7vIosLuIyah393bh39ZTof3cx9Fz16q3Tyzmfc9PTeE6m9zxwx3nl+6qtrt6c1abNLYezYtX/AL0h1HuMvstdNy/c50xiHZc0nh+kjF6Zrq7Ry+23xn4K0xDFn1xcTzcbucfE9xPMuedSfVbqLOJzVOZcN/xCa6fZ2qIop90c/m06iLgutcHlqPZbKKuKMuXUWfY3JozljAzclk0xEzOIb5wSpa3OYXtbzzOGUfmtM37ecZdseG6qY4uDl6xH3loFuVbsOFKKaroo6MCSgc6XW84e9rTrYHzfwFlcNc5zu2N2GKwYFXtqppTFHEH2jbdz5S9rmtjHIAa3LnEDwjUXCjNdc29aiqQAYaprCfDLwC6N4HMsc0km3t+KbJPN2sJ3k4Rihyx1kYPK0maHXsOKGgn2RUrjkEoBaQQeRBuPghFekBAQEBAQEBAQEBAQEBAQaGN4xBgUL56iQRxsGpPU9A0c3OPQBBUmM7w8crGQ1NFQyMpnl9rwcbM0EZXOLXZrWBN7NGtru5qpmWhT7766iOWppIXOHQGWndb1EgcrNPvTinsktPvogqYDJ9lkiI0zSPZwc3UNe3xyEdmsv7c1zXb8UTwxzq7R+vaPV2WdNNccdc8NPef0jrKsdrt5s+OEgEubfTMMsY9WQAkeoLy4+y1ewuXed2rEdo/Werpp1tqxysUc/wC6d/2Q2XEp6q+Z5t1PL81spsWqNoWrxDV3qedeI69P56NFy6IebVMZ5MmThAE9dQP5+yxznlDbwTbiK6o32j9fTt3ZaHhuJ4uYjnZvMkdLrC7xxHkbtH7Cqqfb5mN+XWe3xdyHaR2FtH2enbFfk9zcxPsSFzxpKpnirrmXpVeNWqKeDT2opj1++MfdxsRxafEjeWRz/Qk2/BdNFqijaHl6jXX7/wDXVy7Ryj5Q8VUABaGOLwWhw6kX5tNuRButteI3clumqucUxzd3BcNZiMMpn+0cQNY2mYyNzg/XUD0tY6d1rrqq6O7RW9PVEzdn64nbp35rj3dbKwbNQM48EM1QTxDI6NrnsLgPA1xvYNtzHUnutmHnTVzWFhk32x2ZztRyb2Qjm9Yzs3RY4LVNNFL6uYMwv2f5h8FRmiFbu2fhoc/CauSlf/u3udJEdNBmPjb8lw/VSZykRETnDF/tfimyDWDFaQzxAeKspTny6n+tjyttYWu7wjTS6jKqYzyTDZ3aqi2lbelqGSdS2+V4/ajdZw/BXKOygICAgICAgICAgICDmbSY9Bs3TvqKh2VjByGrnOPlYwdXH/U2AJQVXs3hlTvWqW11eMlBE4/Z6a/heWm2v6Q08TupGUaA2ot2urYcKjL5HNjjaLf5NaBzPQAanosKqopjNU8mdu3VcqimmMyonedvObiOaCONrmA2LXAO9fvHfh4GnpqT5VyxVcv/ANPlp79Z9O0fV3V0WtL5ao4q/wDzT+Z+ipK2tkrjmkcXEaDoAOzWjRo9AF027dNuMUxhxXLtdyc1zljdHwvMPW3X57KxVnZlVam3/qR8Pz2eXvLvbt0ViMNdVc1JFs1sw/EgZXi0bdbE2zdvhceq1M0RMUb9Z7fu9zwvwr2s03L39M7R/d+I+7XrcHlfITIWi5+k5rDoANFnp71E0xFMT8mHiGg1M3JuXKqImenFEYjpHNtxYLRQ5eLVSNv+jC029bOkF/hb5rjaYn5PPp0lyPNFdH/aHx2JxzUktNM4v4Ts9K8C+pIa5rjfRuUAgdPwWdMxMOa9amivPftzhxsPw81V3OOWNvmef4DuVou3oo5Rzmeju0Wgqv8Anq8tEb1fj3/ZbGx+xDC0S1EWVp8kLhqR0dN3v+h+PYLVmrPFcnM/SGWs8Ro4Zs6anhp2z1lYLDl0HLsul47MwoOlhYfEczWF3bsoyh2W1UjfNGfhRlmXqOvY/QnKex0RctkEO9UVBtpd1tDizjLBmoqjm2aDwjNzBdGCAddTbKT3RMNHCdpMR2Te6LGGh9MNI6+NrnNvcBomDQS2+viIFiOt7oqwqOrjrmNkie2Rjhdr2ODmkehGhQZkBAQEBAQEBAQa2JV8eGRSTTODI42l7nHoB/E+nVBTGGUtRvkq+PUB0WGU7iGRXsZHdiR9RFszhyByjnmQXBW1lNs7T55HMggiaAOTWtaNGtaB8AAegCD897U7yW7QPL3ZgLkRsHJjP/Y9T8cgAvM1GnvXq8ztG0PptDqdBpbcTMzNU78kPkxCkkdmMRPyfz7rZFnURTiKlua/wy5c467cz/OvduU+I0BIvEG25HKtFdjVY/qy7LWv8JmY8kUz/wAXLxqnNVM58QL2usRbXXQW97/xXXpauGiKKt3keL2Krt+q/b50TETnpGIw0Z4PsTgHFrnDm0G4B7OI0J9B/ouuY6PFt1RTMVYz9mWTFpn/AFEe2iwpt0U7Uw6L2t1F6fPXPpE4j5QwGqkk+px+Stk1S5IoiZ2y8SFzvMT8n/NTiyz9nNPTDZoqZ73MbwnPzkZWaguJ5ZfdYVxM8onEuixVFHmuU8VOds429/3WjNu7mxGmcHyNjlFuHE3+qaB9LyBck9xy9Vrs6am3z3nu267xWvU4opjhojaIRaTEsa2OIEjpQwHTifexH0DzcD2BBW/GHnYiU72G27G0JcydjYSxuZ8udoiDeriHHM0e2a3WyrGacLWiwCxBL7hMrwO3HGIgANAFGb0gxywNm8wBRMNM0T4TeN1h+ieSJjsyMrsptIMp/JFy2SGzAg2cCLEcwQeYKKhNfsfNgTnT4Q4ROJzOpHH7iTvkH0H05dBkuSrnuxx2dPZLbKHaEvhc0wVcX9bTSaPby8Tb+dmo1HcdwTGUJMgICAgICAgwVtXHQMdJK9sbGC7nuIa0DuSeSCmcTxObfDWfZKZz4sNgIdNLbKZNdNDyvY5WnsXEaAALGxHHKHYumDW5WRQtsGN5ADkPUk/JJ9VWM1dH5u3gbdVG2k2aQ5IWE8OEHwt/Wd+k89/gKMkUQEHpjc5A7/8A2qsRklIKCikjp5ZYja5ytvceAaOLegcdBfoAe65bmqt03ooxz79ns6bwy/d0VVyKsRvw9Jx36eiPEWXS8eYxOH0EDpf3UxLKKqY6Zeg9z9Bf2H+QUxTHOWcXLlflp+Ufsk2CbLcSz5r6+WMaucewHU9+QHUhcFzVVXKvZ2YzPd7VHh9jR0Re1s8+lH5b1VU1Wx9UyZ0LTHbI36ha2oElvC+w7fiF22rc0R5pzPWXk63W/wCLq5Rw0xtEdFq7M7RwY+28TvELZo3aPbfuP5jRbsPPwlkeBOqW3eAWn6CL3HqD0UZRSrvetsZhtFQ1FRHTiCePh5eGS1js0rGEGPy+VzjoByRlErnoC8xR8Tz5G5v2sozfndRkzoCAgIPEsQlFiLoNF1M+k1jNx+if5IxxjZuQTiYdj1HVFiXPxTZ6mxSWGaRlpoHB8crCWSC3Npc3VzCCQWm4IJRXVQEBAQEHE2s2lj2Wh48scz2DmYmB2XsXkkBoJIFzogik+0+PYpGH0mFiFriMrqiZgfkuBfhXBY7mfFyt9V0j3pLQrdjsb2lidFiFc3gvsXQRRRDyuDm/e5AdCAeSqZlItmti3bP04p4ZOGy5LiBd7nHm57up5D0AARMTKjt720Da2qdSwm8NO7KXdZJho9xPYG7R7E9VFinCAIyEBBv0dOZMrWi75TYDlZvU39T+TT3SquLdM1VM7Fmq/di3RvP8+m7pbR4iIrU0JPDjAaT+kevwvP0ljMzeubz9HveLa6bcRo7PKmmIie8+78+9HwM3Jeg+ebL6JzLA6PP09QO7j9KVTFMZllaoqu1cNEJLsnhonJ4diRYOkIuBf6Y2nmfU/nyXLVZrvT5uVPbr8XsU66x4fRw6fz3Z3r6R7qes+vLP0WXhWFiLkNSAC46kgdPQeg0XTbtUW4xRGHh3r92/Xx3KpmUhGzzMXY6J8YkY4WIPL3v0I7jks2uIV1NsxWbBVRbHDxi8tdSzGQtsM7Guic0aOJMjGkOFj5hbpY5xhnPvfoDCqk1LBfmNFgtM5VhvTq/tM9LSmxFRW07C3uwP8Qt7ln4qpG63FGYgICAgICDXqKUS6jR3cIkwxQVRYckmh6HoUSJ7t1GQgICAgxVMDappY8Xa7QhBlQEHB27xd2A4fVTtNnsiOQ9nu8DD/icEH47c4uNzqTrdB8QEHplr68uv+ise8lI8BhLI5qki3hLIx6kdPQAWXnay5x102475l9L4JpqrVqvVY54nh/X68vmjoBlOp1P4knsOpXoRERD5uuuqqqap5zLu02DSUbQ+Q8EkXDSLzEdwz+zb+s4j5XPGpiurhtRn39I+P4y21afhp4r047R1n4flp0eGy4q5rYm+dxDbkkutq5zj2HU2t8rdTTO8zza6rsY4aYxH83XJs1s2zCY2MGtubrc3HmVsc0zmcrFwTAWuaHP+AplnTSkUMLYRZoACjZhXeOznF8cijv8AdYfTmV46GectyNcPQCN4/ZVYymuBNIYT3KSUq13sUZwavocTkjdLTQSDiNYBma+92P108wbztq0C+qi9VoYNisONwsngeJI5Bdrh+YI6EG4IOoIRW6gICAgICAgxzwNnFnBEmHqNuQAXvZFekBAQEBAQEER3sYVJjOFVUcQJflbIGgXLuE9shaB1JDTb1sg/JSAgIMtNFx3tbcNuQLkhoHqSdAsa6uGmZbLVEV1xTVOImd+ycVMtJStYwymQMAHDgGe//MPgGvqT6Lx7dnUXKpqinGes/jd9be8Z0li1Fq3zxHTZqUzaioJMEUdIwA3c0DiZeuaY6jlzFl6NOjjH+bVNXrt8tvnl8rc10zMzbpin0jn8/wAYeMLwt2MvDIg90bnZbt1lqJOeSO/TqXHRoBJ5LqiIiMRs5JmZnM85XBgmxsezLC6ZzXVDwAWs8rGjlGzrlHfm43J7CpMYSjAcGM1nvFm9B3UKaUrAy8lG18keIgXONgASSeQA1JKCmNha84mayqsc1dVuyE8+DFpGLemZw/dVhrqnouOki4DGt7BRnBV0rK1jo5Gh7Hgtc1wuC0ixBCKrIYDVbrnPmoGOq6F7i+amv99F+vCfrAFgQQT4Rf8ASaRNNmNrabagB1MJHNy3e4ss2N1xaJ7r2MhBJszMLC5IzMzJjC5d9AQEBAQEBAQEBAQEBAQEBBW+2G5yg2gc6WIupZXXJLAHRucerozax/ZLflEV5U7hcRY48Oemc3oXOkYfkBht+KDEzcdiLD43xW/Uc53/AJNaqkzLtYbualYQHBo7ucblXlDCYqlPMB3ZUeHt+9aJHfgB7KZWKO6rNscdG0VZ/RmHwWhEhjIYQHTvjJvmk5NhGUn2bmPSxljGywNnsLh2TbljImq3NDHytFmMbz4UDfpZfUnm4i56AGGccoSjB8EdIeJPqTrY/wA0ysU90kAy8lGx9QQffPjP9DYVPY2dORTtP/Evn/7bZEHN3b4EKBtKxwsWU7JC3s+X7xw/FxVa4jzLKUbBAQalDh7KF0zmX++k4rh0DuGyM5R0B4YJ9XOPVBtoCAgICAgICAgICAgICAgICAgIMFbVx0EbpJXtjYwZnPcQGgDqSUFT4vjdZvHL46W9JhrSWyVUoI41tC1rAQ5zefgBF/qI8qQxmXW2cwGDD/Dh0ABLSx9W8DiOBNzY2AA0GjQBoFfVjmZ5Ql2C7PMw45nHO7v29kytNOHbUZiAggG/Jp/oiZwAOSSFxBAItxWjUH1IQdzZuZuISPnZbI9kZbbllc0OFvghVhG6RqMxAQEBAQEBAQEBAQEBAQEBAQEBAQEEb2v23otkm3nkvIfJAzxSuvys36R6mw/ggqmWaq2+nD68O4TTmhw6FxGvQ1Dxy06+bU2DOqIYTV2WXhWzMlSGGpytYwAMp4xljY0chYaaKpFMzulkUTYQA0AAdAo2PaAgICDiba4QMeoKqnsCZInBt9BxGjNGSfR4afhBHNy1e3EMNiIFiwCI+8YyfmAD8qyxjeU+UZCAgICAgICAgICAgICAgICAgICD49wYCSQANSToAB1JQVLt7vdbDenwz76Z3hE4GaNvQmIf2rh3tl/a5K4SaohytiN2U+JH7RWlwc853PeS6ZxPqfIPXn69E5Qw51LhwnBoMIaGwxtYO4Gp9yoziIhvoogICAgIPE2bK7KAXWNg64F7aXI6XQRDYHY1+xxmY2VskMh4lspa5smgIbqfu7AWBNxbmbokQmSKICAgICAgICAgICAgICAgICAg8yyNiBc4hrWgkkmwAGpJJ5BBSO0WNVW8isfS0TiaNpAD9WxPtbPJIOcoDrhrPKbXN1Y5c2FU9E/2R3dUezZ4gBlmIF5H6m/p2+EmVilMVGQgICAgICAgICAgICAgICAgICAgICAgICAgICAgqXb+qn2yrm4bTl32eMsNQ5hLWl93F0ch6gBrRYaAuJOrQFWMz2WHs7s/DgLMsbGgkC5Aty5ADoPRQinDroyEBAQEBAQEBAQEBAQEBAQEBAQEBAQEBAQEBAQEHD2uqa2lp5nUccb3tie4F8jmuDwNMjAwh5tmOrhqAOtwGju/2aGAU7cxD5ZLySScy97/ABOcXHV178z0AVljEd0qUZCAgICAgICAgICAgICAgICAgICAgICAgICAgICAgICAgICAgICAgICAgICAgICAgICAgICAgICAgICAgICAgICAgICAgICAgICAgICAgICAgICAgICAg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xEHEhMUEhMWFBUVFxgVGBUXFRcVFxsWFRYXFxcYFRYYHCggGBslHRYUITEjJiktLy4uFyAzODgsQygtLisBCgoKDg0OGhAQGiwkICQsLCwsLDEtLC0sLC0sLCwsLCwsLiwsLCwsLCwsLCwsLCwsLCwsLCwsLCwsLCwsLCwsLP/AABEIAMkA+wMBEQACEQEDEQH/xAAcAAEAAgMBAQEAAAAAAAAAAAAABgcDBAUCAQj/xABCEAABAwIDBgUBBAYHCQAAAAABAAIDBBEFEiEGBxMxQVEiMmFxgUIUI5GhUmJygrHBFTNDY5LR4RZTc4Oio7LS8P/EABoBAQEAAwEBAAAAAAAAAAAAAAABAgMEBQb/xAA0EQEAAQMCBAMHAwIHAAAAAAAAAQIDEQQxEiFBUQUicRNhgZGhsdHB4fAyUhQjM0JykqL/2gAMAwEAAhEDEQA/ALxQEBAQEBAQEBAQEBAQEBAQEBAQEGOoLg12S2axy35ZraXt0ug52y2NM2ipIKlgsJWBxbe+V3J7b9bODhf0QdVAQEBAQEBAQEBAQEBAQEBAQEBAQEBAQEBAQEBAQEBBXu56syMr6M86OsmYB2je9xb/ANQkRIWEiiAgICAgICAgICAgICAgICAgICAgICAgICAgICAgIK52NpW0WO4y1rm2e2nkyg63e0uNx6Fx/wAY7oixkUQEBAQEBAQEBAQEBAQEBAQEBAQEBAQEBAQEBAQEBBW+Kxf0VtLRyjRtbTSwu9XQgvufhsQ+FET+odkez1uFSd2yiiAgICAgICAgICAgICAgICAgICAgICAgICAgICAggu2zmPr8Ika4OdFVvhdY3LTLTlxaexsGG3qERLsR0yHs5EluBGQgICAgICAgICAgICAgICAgICAgICAgICAgICAg0sZw1mLwvie57Q4WzRyPjcD0Icwg/HI9boKahr30mF4K7wl8GIOY420JjdUZufPM3rzubok4XRiGjQexCEtlpuEV9QEBAQEBAQEBAQEBAQEBAQEBAQEBAQEBAQEBBAdrN7FBs1UNgcHykEiV0YBEZHQ3IzO5XA5D8ETLbrt4dDNh9VVUtQx7oonODT4XCR3hjD43WIBeWjlY+qGVdT0klLguFmUkunxJszbgB2ScTlpNueYEP/fRJ2XlVi7CiyyR8h7Ir0gICAgICAgICAgICAgICAgICAgIK83z1r8IpY5oqmame+aOAvje7Lw3Z3OJjva4AJzNAdoBeyJLt4htPR7KUcc01U6ZjwOHIS2R8txcZcjQCLa3AsFJFb4xtfjcjYsSuKXD3StYyLIHOLHeWaVpbd0bjYaOaSLZQLhyse9Jzhb2zuLNxqBkosCdHtBuGvHmAPUdQeoIPVFicxl0kUQamL4gzCYJZ5PJEx0jvZjS429dEFK7jaF2N1U9VMA4NZJnuNHzVj8z+ehAYzUf3gVljG6SYrukw6rrYnxRmNodnliabxOAN7ZT5AeVgbW6BQzzw397jQ8YTHYWdiVMLenjbp/iRU7rDZhQnZliNwPZFekBAQEBAQEBAQEBAQEBAQEBAQEBBzsfwSDaGB8FQwPjf06g9HNP0uHdBU8O5t2G1Eb5JjWU8JLo4Hgi13F2VwzEFt9Ta2Y3uOhMZzGyfY4GbT0s9JK3IZYy0XGgeNWO+HBp+FcJFSpdzG2I2aqamlr5OEx3WQ2DJoBkc1x6EtAF/wC7aOqjKIwnGK77MOpHlsIfOB9Y+7YT+rmGY+9rdrrCuqY2jLqsWKLkTNVyKfXP6NWHfnROF3QvB7B7XfxssIuz1plvr0NGM0XqJ+cT9kX3n71oNo6E01MyVhke3OXZLcNt3FoyvJuXBnTldbInPRy3bM0f7on0nLS2P23bsjh8UED2CaV0lTPI4NkEbbcOONjc4vIRHGbHRodqLk2y3a7c0cXnzj3JJshvtpi1wr2PZL4jxI2XY5oF2gtzFzXHl1HI3HSRnHNK4piqeDbpndvbEVx3l1ja2YtZHRvcYacSNc7M4ANc9g1FvNmPmdYCwac1RaOIGzCiSzxiwHsivSAgICAgICAgICAgICAgICAgICAg+PcGAkkADUk6AD1KCHY7vIosLuIyah393bh39ZTof3cx9Fz16q3Tyzmfc9PTeE6m9zxwx3nl+6qtrt6c1abNLYezYtX/AL0h1HuMvstdNy/c50xiHZc0nh+kjF6Zrq7Ry+23xn4K0xDFn1xcTzcbucfE9xPMuedSfVbqLOJzVOZcN/xCa6fZ2qIop90c/m06iLgutcHlqPZbKKuKMuXUWfY3JozljAzclk0xEzOIb5wSpa3OYXtbzzOGUfmtM37ecZdseG6qY4uDl6xH3loFuVbsOFKKaroo6MCSgc6XW84e9rTrYHzfwFlcNc5zu2N2GKwYFXtqppTFHEH2jbdz5S9rmtjHIAa3LnEDwjUXCjNdc29aiqQAYaprCfDLwC6N4HMsc0km3t+KbJPN2sJ3k4Rihyx1kYPK0maHXsOKGgn2RUrjkEoBaQQeRBuPghFekBAQEBAQEBAQEBAQEBAQaGN4xBgUL56iQRxsGpPU9A0c3OPQBBUmM7w8crGQ1NFQyMpnl9rwcbM0EZXOLXZrWBN7NGtru5qpmWhT7766iOWppIXOHQGWndb1EgcrNPvTinsktPvogqYDJ9lkiI0zSPZwc3UNe3xyEdmsv7c1zXb8UTwxzq7R+vaPV2WdNNccdc8NPef0jrKsdrt5s+OEgEubfTMMsY9WQAkeoLy4+y1ewuXed2rEdo/Werpp1tqxysUc/wC6d/2Q2XEp6q+Z5t1PL81spsWqNoWrxDV3qedeI69P56NFy6IebVMZ5MmThAE9dQP5+yxznlDbwTbiK6o32j9fTt3ZaHhuJ4uYjnZvMkdLrC7xxHkbtH7Cqqfb5mN+XWe3xdyHaR2FtH2enbFfk9zcxPsSFzxpKpnirrmXpVeNWqKeDT2opj1++MfdxsRxafEjeWRz/Qk2/BdNFqijaHl6jXX7/wDXVy7Ryj5Q8VUABaGOLwWhw6kX5tNuRButteI3clumqucUxzd3BcNZiMMpn+0cQNY2mYyNzg/XUD0tY6d1rrqq6O7RW9PVEzdn64nbp35rj3dbKwbNQM48EM1QTxDI6NrnsLgPA1xvYNtzHUnutmHnTVzWFhk32x2ZztRyb2Qjm9Yzs3RY4LVNNFL6uYMwv2f5h8FRmiFbu2fhoc/CauSlf/u3udJEdNBmPjb8lw/VSZykRETnDF/tfimyDWDFaQzxAeKspTny6n+tjyttYWu7wjTS6jKqYzyTDZ3aqi2lbelqGSdS2+V4/ajdZw/BXKOygICAgICAgICAgICDmbSY9Bs3TvqKh2VjByGrnOPlYwdXH/U2AJQVXs3hlTvWqW11eMlBE4/Z6a/heWm2v6Q08TupGUaA2ot2urYcKjL5HNjjaLf5NaBzPQAanosKqopjNU8mdu3VcqimmMyonedvObiOaCONrmA2LXAO9fvHfh4GnpqT5VyxVcv/ANPlp79Z9O0fV3V0WtL5ao4q/wDzT+Z+ipK2tkrjmkcXEaDoAOzWjRo9AF027dNuMUxhxXLtdyc1zljdHwvMPW3X57KxVnZlVam3/qR8Pz2eXvLvbt0ViMNdVc1JFs1sw/EgZXi0bdbE2zdvhceq1M0RMUb9Z7fu9zwvwr2s03L39M7R/d+I+7XrcHlfITIWi5+k5rDoANFnp71E0xFMT8mHiGg1M3JuXKqImenFEYjpHNtxYLRQ5eLVSNv+jC029bOkF/hb5rjaYn5PPp0lyPNFdH/aHx2JxzUktNM4v4Ts9K8C+pIa5rjfRuUAgdPwWdMxMOa9amivPftzhxsPw81V3OOWNvmef4DuVou3oo5Rzmeju0Wgqv8Anq8tEb1fj3/ZbGx+xDC0S1EWVp8kLhqR0dN3v+h+PYLVmrPFcnM/SGWs8Ro4Zs6anhp2z1lYLDl0HLsul47MwoOlhYfEczWF3bsoyh2W1UjfNGfhRlmXqOvY/QnKex0RctkEO9UVBtpd1tDizjLBmoqjm2aDwjNzBdGCAddTbKT3RMNHCdpMR2Te6LGGh9MNI6+NrnNvcBomDQS2+viIFiOt7oqwqOrjrmNkie2Rjhdr2ODmkehGhQZkBAQEBAQEBAQa2JV8eGRSTTODI42l7nHoB/E+nVBTGGUtRvkq+PUB0WGU7iGRXsZHdiR9RFszhyByjnmQXBW1lNs7T55HMggiaAOTWtaNGtaB8AAegCD897U7yW7QPL3ZgLkRsHJjP/Y9T8cgAvM1GnvXq8ztG0PptDqdBpbcTMzNU78kPkxCkkdmMRPyfz7rZFnURTiKlua/wy5c467cz/OvduU+I0BIvEG25HKtFdjVY/qy7LWv8JmY8kUz/wAXLxqnNVM58QL2usRbXXQW97/xXXpauGiKKt3keL2Krt+q/b50TETnpGIw0Z4PsTgHFrnDm0G4B7OI0J9B/ouuY6PFt1RTMVYz9mWTFpn/AFEe2iwpt0U7Uw6L2t1F6fPXPpE4j5QwGqkk+px+Stk1S5IoiZ2y8SFzvMT8n/NTiyz9nNPTDZoqZ73MbwnPzkZWaguJ5ZfdYVxM8onEuixVFHmuU8VOds429/3WjNu7mxGmcHyNjlFuHE3+qaB9LyBck9xy9Vrs6am3z3nu267xWvU4opjhojaIRaTEsa2OIEjpQwHTifexH0DzcD2BBW/GHnYiU72G27G0JcydjYSxuZ8udoiDeriHHM0e2a3WyrGacLWiwCxBL7hMrwO3HGIgANAFGb0gxywNm8wBRMNM0T4TeN1h+ieSJjsyMrsptIMp/JFy2SGzAg2cCLEcwQeYKKhNfsfNgTnT4Q4ROJzOpHH7iTvkH0H05dBkuSrnuxx2dPZLbKHaEvhc0wVcX9bTSaPby8Tb+dmo1HcdwTGUJMgICAgICAgwVtXHQMdJK9sbGC7nuIa0DuSeSCmcTxObfDWfZKZz4sNgIdNLbKZNdNDyvY5WnsXEaAALGxHHKHYumDW5WRQtsGN5ADkPUk/JJ9VWM1dH5u3gbdVG2k2aQ5IWE8OEHwt/Wd+k89/gKMkUQEHpjc5A7/8A2qsRklIKCikjp5ZYja5ytvceAaOLegcdBfoAe65bmqt03ooxz79ns6bwy/d0VVyKsRvw9Jx36eiPEWXS8eYxOH0EDpf3UxLKKqY6Zeg9z9Bf2H+QUxTHOWcXLlflp+Ufsk2CbLcSz5r6+WMaucewHU9+QHUhcFzVVXKvZ2YzPd7VHh9jR0Re1s8+lH5b1VU1Wx9UyZ0LTHbI36ha2oElvC+w7fiF22rc0R5pzPWXk63W/wCLq5Rw0xtEdFq7M7RwY+28TvELZo3aPbfuP5jRbsPPwlkeBOqW3eAWn6CL3HqD0UZRSrvetsZhtFQ1FRHTiCePh5eGS1js0rGEGPy+VzjoByRlErnoC8xR8Tz5G5v2sozfndRkzoCAgIPEsQlFiLoNF1M+k1jNx+if5IxxjZuQTiYdj1HVFiXPxTZ6mxSWGaRlpoHB8crCWSC3Npc3VzCCQWm4IJRXVQEBAQEHE2s2lj2Wh48scz2DmYmB2XsXkkBoJIFzogik+0+PYpGH0mFiFriMrqiZgfkuBfhXBY7mfFyt9V0j3pLQrdjsb2lidFiFc3gvsXQRRRDyuDm/e5AdCAeSqZlItmti3bP04p4ZOGy5LiBd7nHm57up5D0AARMTKjt720Da2qdSwm8NO7KXdZJho9xPYG7R7E9VFinCAIyEBBv0dOZMrWi75TYDlZvU39T+TT3SquLdM1VM7Fmq/di3RvP8+m7pbR4iIrU0JPDjAaT+kevwvP0ljMzeubz9HveLa6bcRo7PKmmIie8+78+9HwM3Jeg+ebL6JzLA6PP09QO7j9KVTFMZllaoqu1cNEJLsnhonJ4diRYOkIuBf6Y2nmfU/nyXLVZrvT5uVPbr8XsU66x4fRw6fz3Z3r6R7qes+vLP0WXhWFiLkNSAC46kgdPQeg0XTbtUW4xRGHh3r92/Xx3KpmUhGzzMXY6J8YkY4WIPL3v0I7jks2uIV1NsxWbBVRbHDxi8tdSzGQtsM7Guic0aOJMjGkOFj5hbpY5xhnPvfoDCqk1LBfmNFgtM5VhvTq/tM9LSmxFRW07C3uwP8Qt7ln4qpG63FGYgICAgICDXqKUS6jR3cIkwxQVRYckmh6HoUSJ7t1GQgICAgxVMDappY8Xa7QhBlQEHB27xd2A4fVTtNnsiOQ9nu8DD/icEH47c4uNzqTrdB8QEHplr68uv+ise8lI8BhLI5qki3hLIx6kdPQAWXnay5x102475l9L4JpqrVqvVY54nh/X68vmjoBlOp1P4knsOpXoRERD5uuuqqqap5zLu02DSUbQ+Q8EkXDSLzEdwz+zb+s4j5XPGpiurhtRn39I+P4y21afhp4r047R1n4flp0eGy4q5rYm+dxDbkkutq5zj2HU2t8rdTTO8zza6rsY4aYxH83XJs1s2zCY2MGtubrc3HmVsc0zmcrFwTAWuaHP+AplnTSkUMLYRZoACjZhXeOznF8cijv8AdYfTmV46GectyNcPQCN4/ZVYymuBNIYT3KSUq13sUZwavocTkjdLTQSDiNYBma+92P108wbztq0C+qi9VoYNisONwsngeJI5Bdrh+YI6EG4IOoIRW6gICAgICAgxzwNnFnBEmHqNuQAXvZFekBAQEBAQEER3sYVJjOFVUcQJflbIGgXLuE9shaB1JDTb1sg/JSAgIMtNFx3tbcNuQLkhoHqSdAsa6uGmZbLVEV1xTVOImd+ycVMtJStYwymQMAHDgGe//MPgGvqT6Lx7dnUXKpqinGes/jd9be8Z0li1Fq3zxHTZqUzaioJMEUdIwA3c0DiZeuaY6jlzFl6NOjjH+bVNXrt8tvnl8rc10zMzbpin0jn8/wAYeMLwt2MvDIg90bnZbt1lqJOeSO/TqXHRoBJ5LqiIiMRs5JmZnM85XBgmxsezLC6ZzXVDwAWs8rGjlGzrlHfm43J7CpMYSjAcGM1nvFm9B3UKaUrAy8lG18keIgXONgASSeQA1JKCmNha84mayqsc1dVuyE8+DFpGLemZw/dVhrqnouOki4DGt7BRnBV0rK1jo5Gh7Hgtc1wuC0ixBCKrIYDVbrnPmoGOq6F7i+amv99F+vCfrAFgQQT4Rf8ASaRNNmNrabagB1MJHNy3e4ss2N1xaJ7r2MhBJszMLC5IzMzJjC5d9AQEBAQEBAQEBAQEBAQEBBW+2G5yg2gc6WIupZXXJLAHRucerozax/ZLflEV5U7hcRY48Oemc3oXOkYfkBht+KDEzcdiLD43xW/Uc53/AJNaqkzLtYbualYQHBo7ucblXlDCYqlPMB3ZUeHt+9aJHfgB7KZWKO6rNscdG0VZ/RmHwWhEhjIYQHTvjJvmk5NhGUn2bmPSxljGywNnsLh2TbljImq3NDHytFmMbz4UDfpZfUnm4i56AGGccoSjB8EdIeJPqTrY/wA0ysU90kAy8lGx9QQffPjP9DYVPY2dORTtP/Evn/7bZEHN3b4EKBtKxwsWU7JC3s+X7xw/FxVa4jzLKUbBAQalDh7KF0zmX++k4rh0DuGyM5R0B4YJ9XOPVBtoCAgICAgICAgICAgICAgICAgIMFbVx0EbpJXtjYwZnPcQGgDqSUFT4vjdZvHL46W9JhrSWyVUoI41tC1rAQ5zefgBF/qI8qQxmXW2cwGDD/Dh0ABLSx9W8DiOBNzY2AA0GjQBoFfVjmZ5Ql2C7PMw45nHO7v29kytNOHbUZiAggG/Jp/oiZwAOSSFxBAItxWjUH1IQdzZuZuISPnZbI9kZbbllc0OFvghVhG6RqMxAQEBAQEBAQEBAQEBAQEBAQEBAQEEb2v23otkm3nkvIfJAzxSuvys36R6mw/ggqmWaq2+nD68O4TTmhw6FxGvQ1Dxy06+bU2DOqIYTV2WXhWzMlSGGpytYwAMp4xljY0chYaaKpFMzulkUTYQA0AAdAo2PaAgICDiba4QMeoKqnsCZInBt9BxGjNGSfR4afhBHNy1e3EMNiIFiwCI+8YyfmAD8qyxjeU+UZCAgICAgICAgICAgICAgICAgICD49wYCSQANSToAB1JQVLt7vdbDenwz76Z3hE4GaNvQmIf2rh3tl/a5K4SaohytiN2U+JH7RWlwc853PeS6ZxPqfIPXn69E5Qw51LhwnBoMIaGwxtYO4Gp9yoziIhvoogICAgIPE2bK7KAXWNg64F7aXI6XQRDYHY1+xxmY2VskMh4lspa5smgIbqfu7AWBNxbmbokQmSKICAgICAgICAgICAgICAgICAg8yyNiBc4hrWgkkmwAGpJJ5BBSO0WNVW8isfS0TiaNpAD9WxPtbPJIOcoDrhrPKbXN1Y5c2FU9E/2R3dUezZ4gBlmIF5H6m/p2+EmVilMVGQgICAgICAgICAgICAgICAgICAgICAgICAgICAgqXb+qn2yrm4bTl32eMsNQ5hLWl93F0ch6gBrRYaAuJOrQFWMz2WHs7s/DgLMsbGgkC5Aty5ADoPRQinDroyEBAQEBAQEBAQEBAQEBAQEBAQEBAQEBAQEBAQEHD2uqa2lp5nUccb3tie4F8jmuDwNMjAwh5tmOrhqAOtwGju/2aGAU7cxD5ZLySScy97/ABOcXHV178z0AVljEd0qUZCAgICAgICAgICAgICAgICAgICAgICAgICAgICAgICAgICAgICAgICAgICAgICAgICAgICAgICAgICAgICAgICAgICAgICAgICAgICAgICAgICAgICAg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data:image/jpeg;base64,/9j/4AAQSkZJRgABAQAAAQABAAD/2wCEAAkGBxEHEhMUEhMWFBUVFxgVGBUXFRcVFxsWFRYXFxcYFRYYHCggGBslHRYUITEjJiktLy4uFyAzODgsQygtLisBCgoKDg0OGhAQGiwkICQsLCwsLDEtLC0sLC0sLCwsLCwsLiwsLCwsLCwsLCwsLCwsLCwsLCwsLCwsLCwsLCwsLP/AABEIAMkA+wMBEQACEQEDEQH/xAAcAAEAAgMBAQEAAAAAAAAAAAAABgcDBAUCAQj/xABCEAABAwIDBgUBBAYHCQAAAAABAAIDBBEFEiEGBxMxQVEiMmFxgUIUI5GhUmJygrHBFTNDY5LR4RZTc4Oio7LS8P/EABoBAQEAAwEBAAAAAAAAAAAAAAABAgMEBQb/xAA0EQEAAQMCBAMHAwIHAAAAAAAAAQIDEQQxEiFBUQUicRNhgZGhsdHB4fAyUhQjM0JykqL/2gAMAwEAAhEDEQA/ALxQEBAQEBAQEBAQEBAQEBAQEBAQEGOoLg12S2axy35ZraXt0ug52y2NM2ipIKlgsJWBxbe+V3J7b9bODhf0QdVAQEBAQEBAQEBAQEBAQEBAQEBAQEBAQEBAQEBAQEBBXu56syMr6M86OsmYB2je9xb/ANQkRIWEiiAgICAgICAgICAgICAgICAgICAgICAgICAgICAgIK52NpW0WO4y1rm2e2nkyg63e0uNx6Fx/wAY7oixkUQEBAQEBAQEBAQEBAQEBAQEBAQEBAQEBAQEBAQEBBW+Kxf0VtLRyjRtbTSwu9XQgvufhsQ+FET+odkez1uFSd2yiiAgICAgICAgICAgICAgICAgICAgICAgICAgICAggu2zmPr8Ika4OdFVvhdY3LTLTlxaexsGG3qERLsR0yHs5EluBGQgICAgICAgICAgICAgICAgICAgICAgICAgICAg0sZw1mLwvie57Q4WzRyPjcD0Icwg/HI9boKahr30mF4K7wl8GIOY420JjdUZufPM3rzubok4XRiGjQexCEtlpuEV9QEBAQEBAQEBAQEBAQEBAQEBAQEBAQEBAQEBBAdrN7FBs1UNgcHykEiV0YBEZHQ3IzO5XA5D8ETLbrt4dDNh9VVUtQx7oonODT4XCR3hjD43WIBeWjlY+qGVdT0klLguFmUkunxJszbgB2ScTlpNueYEP/fRJ2XlVi7CiyyR8h7Ir0gICAgICAgICAgICAgICAgICAgIK83z1r8IpY5oqmame+aOAvje7Lw3Z3OJjva4AJzNAdoBeyJLt4htPR7KUcc01U6ZjwOHIS2R8txcZcjQCLa3AsFJFb4xtfjcjYsSuKXD3StYyLIHOLHeWaVpbd0bjYaOaSLZQLhyse9Jzhb2zuLNxqBkosCdHtBuGvHmAPUdQeoIPVFicxl0kUQamL4gzCYJZ5PJEx0jvZjS429dEFK7jaF2N1U9VMA4NZJnuNHzVj8z+ehAYzUf3gVljG6SYrukw6rrYnxRmNodnliabxOAN7ZT5AeVgbW6BQzzw397jQ8YTHYWdiVMLenjbp/iRU7rDZhQnZliNwPZFekBAQEBAQEBAQEBAQEBAQEBAQEBBzsfwSDaGB8FQwPjf06g9HNP0uHdBU8O5t2G1Eb5JjWU8JLo4Hgi13F2VwzEFt9Ta2Y3uOhMZzGyfY4GbT0s9JK3IZYy0XGgeNWO+HBp+FcJFSpdzG2I2aqamlr5OEx3WQ2DJoBkc1x6EtAF/wC7aOqjKIwnGK77MOpHlsIfOB9Y+7YT+rmGY+9rdrrCuqY2jLqsWKLkTNVyKfXP6NWHfnROF3QvB7B7XfxssIuz1plvr0NGM0XqJ+cT9kX3n71oNo6E01MyVhke3OXZLcNt3FoyvJuXBnTldbInPRy3bM0f7on0nLS2P23bsjh8UED2CaV0lTPI4NkEbbcOONjc4vIRHGbHRodqLk2y3a7c0cXnzj3JJshvtpi1wr2PZL4jxI2XY5oF2gtzFzXHl1HI3HSRnHNK4piqeDbpndvbEVx3l1ja2YtZHRvcYacSNc7M4ANc9g1FvNmPmdYCwac1RaOIGzCiSzxiwHsivSAgICAgICAgICAgICAgICAgICAg+PcGAkkADUk6AD1KCHY7vIosLuIyah393bh39ZTof3cx9Fz16q3Tyzmfc9PTeE6m9zxwx3nl+6qtrt6c1abNLYezYtX/AL0h1HuMvstdNy/c50xiHZc0nh+kjF6Zrq7Ry+23xn4K0xDFn1xcTzcbucfE9xPMuedSfVbqLOJzVOZcN/xCa6fZ2qIop90c/m06iLgutcHlqPZbKKuKMuXUWfY3JozljAzclk0xEzOIb5wSpa3OYXtbzzOGUfmtM37ecZdseG6qY4uDl6xH3loFuVbsOFKKaroo6MCSgc6XW84e9rTrYHzfwFlcNc5zu2N2GKwYFXtqppTFHEH2jbdz5S9rmtjHIAa3LnEDwjUXCjNdc29aiqQAYaprCfDLwC6N4HMsc0km3t+KbJPN2sJ3k4Rihyx1kYPK0maHXsOKGgn2RUrjkEoBaQQeRBuPghFekBAQEBAQEBAQEBAQEBAQaGN4xBgUL56iQRxsGpPU9A0c3OPQBBUmM7w8crGQ1NFQyMpnl9rwcbM0EZXOLXZrWBN7NGtru5qpmWhT7766iOWppIXOHQGWndb1EgcrNPvTinsktPvogqYDJ9lkiI0zSPZwc3UNe3xyEdmsv7c1zXb8UTwxzq7R+vaPV2WdNNccdc8NPef0jrKsdrt5s+OEgEubfTMMsY9WQAkeoLy4+y1ewuXed2rEdo/Werpp1tqxysUc/wC6d/2Q2XEp6q+Z5t1PL81spsWqNoWrxDV3qedeI69P56NFy6IebVMZ5MmThAE9dQP5+yxznlDbwTbiK6o32j9fTt3ZaHhuJ4uYjnZvMkdLrC7xxHkbtH7Cqqfb5mN+XWe3xdyHaR2FtH2enbFfk9zcxPsSFzxpKpnirrmXpVeNWqKeDT2opj1++MfdxsRxafEjeWRz/Qk2/BdNFqijaHl6jXX7/wDXVy7Ryj5Q8VUABaGOLwWhw6kX5tNuRButteI3clumqucUxzd3BcNZiMMpn+0cQNY2mYyNzg/XUD0tY6d1rrqq6O7RW9PVEzdn64nbp35rj3dbKwbNQM48EM1QTxDI6NrnsLgPA1xvYNtzHUnutmHnTVzWFhk32x2ZztRyb2Qjm9Yzs3RY4LVNNFL6uYMwv2f5h8FRmiFbu2fhoc/CauSlf/u3udJEdNBmPjb8lw/VSZykRETnDF/tfimyDWDFaQzxAeKspTny6n+tjyttYWu7wjTS6jKqYzyTDZ3aqi2lbelqGSdS2+V4/ajdZw/BXKOygICAgICAgICAgICDmbSY9Bs3TvqKh2VjByGrnOPlYwdXH/U2AJQVXs3hlTvWqW11eMlBE4/Z6a/heWm2v6Q08TupGUaA2ot2urYcKjL5HNjjaLf5NaBzPQAanosKqopjNU8mdu3VcqimmMyonedvObiOaCONrmA2LXAO9fvHfh4GnpqT5VyxVcv/ANPlp79Z9O0fV3V0WtL5ao4q/wDzT+Z+ipK2tkrjmkcXEaDoAOzWjRo9AF027dNuMUxhxXLtdyc1zljdHwvMPW3X57KxVnZlVam3/qR8Pz2eXvLvbt0ViMNdVc1JFs1sw/EgZXi0bdbE2zdvhceq1M0RMUb9Z7fu9zwvwr2s03L39M7R/d+I+7XrcHlfITIWi5+k5rDoANFnp71E0xFMT8mHiGg1M3JuXKqImenFEYjpHNtxYLRQ5eLVSNv+jC029bOkF/hb5rjaYn5PPp0lyPNFdH/aHx2JxzUktNM4v4Ts9K8C+pIa5rjfRuUAgdPwWdMxMOa9amivPftzhxsPw81V3OOWNvmef4DuVou3oo5Rzmeju0Wgqv8Anq8tEb1fj3/ZbGx+xDC0S1EWVp8kLhqR0dN3v+h+PYLVmrPFcnM/SGWs8Ro4Zs6anhp2z1lYLDl0HLsul47MwoOlhYfEczWF3bsoyh2W1UjfNGfhRlmXqOvY/QnKex0RctkEO9UVBtpd1tDizjLBmoqjm2aDwjNzBdGCAddTbKT3RMNHCdpMR2Te6LGGh9MNI6+NrnNvcBomDQS2+viIFiOt7oqwqOrjrmNkie2Rjhdr2ODmkehGhQZkBAQEBAQEBAQa2JV8eGRSTTODI42l7nHoB/E+nVBTGGUtRvkq+PUB0WGU7iGRXsZHdiR9RFszhyByjnmQXBW1lNs7T55HMggiaAOTWtaNGtaB8AAegCD897U7yW7QPL3ZgLkRsHJjP/Y9T8cgAvM1GnvXq8ztG0PptDqdBpbcTMzNU78kPkxCkkdmMRPyfz7rZFnURTiKlua/wy5c467cz/OvduU+I0BIvEG25HKtFdjVY/qy7LWv8JmY8kUz/wAXLxqnNVM58QL2usRbXXQW97/xXXpauGiKKt3keL2Krt+q/b50TETnpGIw0Z4PsTgHFrnDm0G4B7OI0J9B/ouuY6PFt1RTMVYz9mWTFpn/AFEe2iwpt0U7Uw6L2t1F6fPXPpE4j5QwGqkk+px+Stk1S5IoiZ2y8SFzvMT8n/NTiyz9nNPTDZoqZ73MbwnPzkZWaguJ5ZfdYVxM8onEuixVFHmuU8VOds429/3WjNu7mxGmcHyNjlFuHE3+qaB9LyBck9xy9Vrs6am3z3nu267xWvU4opjhojaIRaTEsa2OIEjpQwHTifexH0DzcD2BBW/GHnYiU72G27G0JcydjYSxuZ8udoiDeriHHM0e2a3WyrGacLWiwCxBL7hMrwO3HGIgANAFGb0gxywNm8wBRMNM0T4TeN1h+ieSJjsyMrsptIMp/JFy2SGzAg2cCLEcwQeYKKhNfsfNgTnT4Q4ROJzOpHH7iTvkH0H05dBkuSrnuxx2dPZLbKHaEvhc0wVcX9bTSaPby8Tb+dmo1HcdwTGUJMgICAgICAgwVtXHQMdJK9sbGC7nuIa0DuSeSCmcTxObfDWfZKZz4sNgIdNLbKZNdNDyvY5WnsXEaAALGxHHKHYumDW5WRQtsGN5ADkPUk/JJ9VWM1dH5u3gbdVG2k2aQ5IWE8OEHwt/Wd+k89/gKMkUQEHpjc5A7/8A2qsRklIKCikjp5ZYja5ytvceAaOLegcdBfoAe65bmqt03ooxz79ns6bwy/d0VVyKsRvw9Jx36eiPEWXS8eYxOH0EDpf3UxLKKqY6Zeg9z9Bf2H+QUxTHOWcXLlflp+Ufsk2CbLcSz5r6+WMaucewHU9+QHUhcFzVVXKvZ2YzPd7VHh9jR0Re1s8+lH5b1VU1Wx9UyZ0LTHbI36ha2oElvC+w7fiF22rc0R5pzPWXk63W/wCLq5Rw0xtEdFq7M7RwY+28TvELZo3aPbfuP5jRbsPPwlkeBOqW3eAWn6CL3HqD0UZRSrvetsZhtFQ1FRHTiCePh5eGS1js0rGEGPy+VzjoByRlErnoC8xR8Tz5G5v2sozfndRkzoCAgIPEsQlFiLoNF1M+k1jNx+if5IxxjZuQTiYdj1HVFiXPxTZ6mxSWGaRlpoHB8crCWSC3Npc3VzCCQWm4IJRXVQEBAQEHE2s2lj2Wh48scz2DmYmB2XsXkkBoJIFzogik+0+PYpGH0mFiFriMrqiZgfkuBfhXBY7mfFyt9V0j3pLQrdjsb2lidFiFc3gvsXQRRRDyuDm/e5AdCAeSqZlItmti3bP04p4ZOGy5LiBd7nHm57up5D0AARMTKjt720Da2qdSwm8NO7KXdZJho9xPYG7R7E9VFinCAIyEBBv0dOZMrWi75TYDlZvU39T+TT3SquLdM1VM7Fmq/di3RvP8+m7pbR4iIrU0JPDjAaT+kevwvP0ljMzeubz9HveLa6bcRo7PKmmIie8+78+9HwM3Jeg+ebL6JzLA6PP09QO7j9KVTFMZllaoqu1cNEJLsnhonJ4diRYOkIuBf6Y2nmfU/nyXLVZrvT5uVPbr8XsU66x4fRw6fz3Z3r6R7qes+vLP0WXhWFiLkNSAC46kgdPQeg0XTbtUW4xRGHh3r92/Xx3KpmUhGzzMXY6J8YkY4WIPL3v0I7jks2uIV1NsxWbBVRbHDxi8tdSzGQtsM7Guic0aOJMjGkOFj5hbpY5xhnPvfoDCqk1LBfmNFgtM5VhvTq/tM9LSmxFRW07C3uwP8Qt7ln4qpG63FGYgICAgICDXqKUS6jR3cIkwxQVRYckmh6HoUSJ7t1GQgICAgxVMDappY8Xa7QhBlQEHB27xd2A4fVTtNnsiOQ9nu8DD/icEH47c4uNzqTrdB8QEHplr68uv+ise8lI8BhLI5qki3hLIx6kdPQAWXnay5x102475l9L4JpqrVqvVY54nh/X68vmjoBlOp1P4knsOpXoRERD5uuuqqqap5zLu02DSUbQ+Q8EkXDSLzEdwz+zb+s4j5XPGpiurhtRn39I+P4y21afhp4r047R1n4flp0eGy4q5rYm+dxDbkkutq5zj2HU2t8rdTTO8zza6rsY4aYxH83XJs1s2zCY2MGtubrc3HmVsc0zmcrFwTAWuaHP+AplnTSkUMLYRZoACjZhXeOznF8cijv8AdYfTmV46GectyNcPQCN4/ZVYymuBNIYT3KSUq13sUZwavocTkjdLTQSDiNYBma+92P108wbztq0C+qi9VoYNisONwsngeJI5Bdrh+YI6EG4IOoIRW6gICAgICAgxzwNnFnBEmHqNuQAXvZFekBAQEBAQEER3sYVJjOFVUcQJflbIGgXLuE9shaB1JDTb1sg/JSAgIMtNFx3tbcNuQLkhoHqSdAsa6uGmZbLVEV1xTVOImd+ycVMtJStYwymQMAHDgGe//MPgGvqT6Lx7dnUXKpqinGes/jd9be8Z0li1Fq3zxHTZqUzaioJMEUdIwA3c0DiZeuaY6jlzFl6NOjjH+bVNXrt8tvnl8rc10zMzbpin0jn8/wAYeMLwt2MvDIg90bnZbt1lqJOeSO/TqXHRoBJ5LqiIiMRs5JmZnM85XBgmxsezLC6ZzXVDwAWs8rGjlGzrlHfm43J7CpMYSjAcGM1nvFm9B3UKaUrAy8lG18keIgXONgASSeQA1JKCmNha84mayqsc1dVuyE8+DFpGLemZw/dVhrqnouOki4DGt7BRnBV0rK1jo5Gh7Hgtc1wuC0ixBCKrIYDVbrnPmoGOq6F7i+amv99F+vCfrAFgQQT4Rf8ASaRNNmNrabagB1MJHNy3e4ss2N1xaJ7r2MhBJszMLC5IzMzJjC5d9AQEBAQEBAQEBAQEBAQEBBW+2G5yg2gc6WIupZXXJLAHRucerozax/ZLflEV5U7hcRY48Oemc3oXOkYfkBht+KDEzcdiLD43xW/Uc53/AJNaqkzLtYbualYQHBo7ucblXlDCYqlPMB3ZUeHt+9aJHfgB7KZWKO6rNscdG0VZ/RmHwWhEhjIYQHTvjJvmk5NhGUn2bmPSxljGywNnsLh2TbljImq3NDHytFmMbz4UDfpZfUnm4i56AGGccoSjB8EdIeJPqTrY/wA0ysU90kAy8lGx9QQffPjP9DYVPY2dORTtP/Evn/7bZEHN3b4EKBtKxwsWU7JC3s+X7xw/FxVa4jzLKUbBAQalDh7KF0zmX++k4rh0DuGyM5R0B4YJ9XOPVBtoCAgICAgICAgICAgICAgICAgIMFbVx0EbpJXtjYwZnPcQGgDqSUFT4vjdZvHL46W9JhrSWyVUoI41tC1rAQ5zefgBF/qI8qQxmXW2cwGDD/Dh0ABLSx9W8DiOBNzY2AA0GjQBoFfVjmZ5Ql2C7PMw45nHO7v29kytNOHbUZiAggG/Jp/oiZwAOSSFxBAItxWjUH1IQdzZuZuISPnZbI9kZbbllc0OFvghVhG6RqMxAQEBAQEBAQEBAQEBAQEBAQEBAQEEb2v23otkm3nkvIfJAzxSuvys36R6mw/ggqmWaq2+nD68O4TTmhw6FxGvQ1Dxy06+bU2DOqIYTV2WXhWzMlSGGpytYwAMp4xljY0chYaaKpFMzulkUTYQA0AAdAo2PaAgICDiba4QMeoKqnsCZInBt9BxGjNGSfR4afhBHNy1e3EMNiIFiwCI+8YyfmAD8qyxjeU+UZCAgICAgICAgICAgICAgICAgICD49wYCSQANSToAB1JQVLt7vdbDenwz76Z3hE4GaNvQmIf2rh3tl/a5K4SaohytiN2U+JH7RWlwc853PeS6ZxPqfIPXn69E5Qw51LhwnBoMIaGwxtYO4Gp9yoziIhvoogICAgIPE2bK7KAXWNg64F7aXI6XQRDYHY1+xxmY2VskMh4lspa5smgIbqfu7AWBNxbmbokQmSKICAgICAgICAgICAgICAgICAg8yyNiBc4hrWgkkmwAGpJJ5BBSO0WNVW8isfS0TiaNpAD9WxPtbPJIOcoDrhrPKbXN1Y5c2FU9E/2R3dUezZ4gBlmIF5H6m/p2+EmVilMVGQgICAgICAgICAgICAgICAgICAgICAgICAgICAgqXb+qn2yrm4bTl32eMsNQ5hLWl93F0ch6gBrRYaAuJOrQFWMz2WHs7s/DgLMsbGgkC5Aty5ADoPRQinDroyEBAQEBAQEBAQEBAQEBAQEBAQEBAQEBAQEBAQEHD2uqa2lp5nUccb3tie4F8jmuDwNMjAwh5tmOrhqAOtwGju/2aGAU7cxD5ZLySScy97/ABOcXHV178z0AVljEd0qUZCAgICAgICAgICAgICAgICAgICAgICAgICAgICAgICAgICAgICAgICAgICAgICAgICAgICAgICAgICAgICAgICAgICAgICAgICAgICAgICAgICAgICAg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4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Representation</a:t>
            </a:r>
          </a:p>
          <a:p>
            <a:r>
              <a:rPr lang="en-GB" dirty="0" smtClean="0"/>
              <a:t>Units of data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5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start with the basics…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Bits in a byte = </a:t>
            </a:r>
          </a:p>
          <a:p>
            <a:r>
              <a:rPr lang="en-GB" dirty="0" smtClean="0"/>
              <a:t>Historically: Why do we measure things as  a byte?</a:t>
            </a:r>
          </a:p>
          <a:p>
            <a:r>
              <a:rPr lang="en-GB" dirty="0" smtClean="0"/>
              <a:t>Name of this system?</a:t>
            </a:r>
          </a:p>
          <a:p>
            <a:r>
              <a:rPr lang="en-GB" dirty="0" smtClean="0"/>
              <a:t>Why did the system have to change?</a:t>
            </a:r>
          </a:p>
          <a:p>
            <a:r>
              <a:rPr lang="en-GB" dirty="0" smtClean="0"/>
              <a:t>What’s a better system?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59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start with the basics…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Bits in a byte = </a:t>
            </a:r>
          </a:p>
          <a:p>
            <a:r>
              <a:rPr lang="en-GB" dirty="0" smtClean="0"/>
              <a:t>Number of bits in a 10 megabyte = </a:t>
            </a:r>
          </a:p>
          <a:p>
            <a:r>
              <a:rPr lang="en-GB" dirty="0" smtClean="0"/>
              <a:t>Number megabytes in 2 gigabytes = </a:t>
            </a:r>
          </a:p>
          <a:p>
            <a:r>
              <a:rPr lang="en-GB" dirty="0" smtClean="0"/>
              <a:t>Number of megabytes in 2 terabytes = 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(Most importantly – how do you work it out?)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53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start with the basics…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How would you measure:</a:t>
            </a:r>
          </a:p>
          <a:p>
            <a:endParaRPr lang="en-GB" dirty="0"/>
          </a:p>
          <a:p>
            <a:pPr marL="514350" indent="-514350">
              <a:buAutoNum type="alphaLcParenR"/>
            </a:pPr>
            <a:r>
              <a:rPr lang="en-GB" dirty="0" smtClean="0"/>
              <a:t>A full length HD movie</a:t>
            </a:r>
          </a:p>
          <a:p>
            <a:pPr marL="514350" indent="-514350">
              <a:buAutoNum type="alphaLcParenR"/>
            </a:pPr>
            <a:r>
              <a:rPr lang="en-GB" dirty="0" smtClean="0"/>
              <a:t>ASCII characters</a:t>
            </a:r>
          </a:p>
          <a:p>
            <a:pPr marL="514350" indent="-514350">
              <a:buAutoNum type="alphaLcParenR"/>
            </a:pPr>
            <a:r>
              <a:rPr lang="en-GB" dirty="0" smtClean="0"/>
              <a:t>Mp3 music file</a:t>
            </a:r>
          </a:p>
          <a:p>
            <a:pPr marL="514350" indent="-514350">
              <a:buAutoNum type="alphaLcParenR"/>
            </a:pPr>
            <a:r>
              <a:rPr lang="en-GB" dirty="0" smtClean="0"/>
              <a:t>Typical hard disk in a modern laptop</a:t>
            </a:r>
          </a:p>
          <a:p>
            <a:pPr marL="514350" indent="-514350">
              <a:buAutoNum type="alphaLcParenR"/>
            </a:pPr>
            <a:endParaRPr lang="en-GB" dirty="0" smtClean="0"/>
          </a:p>
          <a:p>
            <a:pPr marL="514350" indent="-514350">
              <a:buAutoNum type="alphaLcParenR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(Most importantly – how do you work it out?)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42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one…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Going from analogue to digital is…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26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start with the basics…images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picture is made of …</a:t>
            </a:r>
          </a:p>
          <a:p>
            <a:r>
              <a:rPr lang="en-GB" dirty="0" smtClean="0"/>
              <a:t>The number of these affect the …</a:t>
            </a:r>
          </a:p>
          <a:p>
            <a:r>
              <a:rPr lang="en-GB" dirty="0" smtClean="0"/>
              <a:t>This is the amount of … in a ….</a:t>
            </a:r>
          </a:p>
          <a:p>
            <a:r>
              <a:rPr lang="en-GB" dirty="0" smtClean="0"/>
              <a:t>Each of these … has an amount of space allocated to it. This is the …</a:t>
            </a:r>
          </a:p>
          <a:p>
            <a:r>
              <a:rPr lang="en-GB" dirty="0" smtClean="0"/>
              <a:t>The size of the … affects the amount of … the pixel can hold</a:t>
            </a:r>
          </a:p>
          <a:p>
            <a:r>
              <a:rPr lang="en-GB" dirty="0" smtClean="0"/>
              <a:t>An image with a 2 bit … can have … colours</a:t>
            </a:r>
          </a:p>
          <a:p>
            <a:r>
              <a:rPr lang="en-GB" dirty="0" smtClean="0"/>
              <a:t>An image with an 8 bit … can have … colours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455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start with the basics…sound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sound is made of …</a:t>
            </a:r>
          </a:p>
          <a:p>
            <a:r>
              <a:rPr lang="en-GB" dirty="0" smtClean="0"/>
              <a:t>The number of these affect the …</a:t>
            </a:r>
          </a:p>
          <a:p>
            <a:r>
              <a:rPr lang="en-GB" dirty="0" smtClean="0"/>
              <a:t>Its measured in … This is the amount of … in a ….</a:t>
            </a:r>
          </a:p>
          <a:p>
            <a:r>
              <a:rPr lang="en-GB" dirty="0" smtClean="0"/>
              <a:t>Each of these … has an amount of space allocated to it. This is the …</a:t>
            </a:r>
          </a:p>
          <a:p>
            <a:r>
              <a:rPr lang="en-GB" dirty="0" smtClean="0"/>
              <a:t>The size of the … affects the amount of … the …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1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918</Words>
  <Application>Microsoft Office PowerPoint</Application>
  <PresentationFormat>On-screen Show (4:3)</PresentationFormat>
  <Paragraphs>319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Revision – part one</vt:lpstr>
      <vt:lpstr>Starter – keywords...</vt:lpstr>
      <vt:lpstr>Revision list</vt:lpstr>
      <vt:lpstr>Lets start with the basics…</vt:lpstr>
      <vt:lpstr>Lets start with the basics…</vt:lpstr>
      <vt:lpstr>Lets start with the basics…</vt:lpstr>
      <vt:lpstr>Quick one…</vt:lpstr>
      <vt:lpstr>Lets start with the basics…images</vt:lpstr>
      <vt:lpstr>Lets start with the basics…sound</vt:lpstr>
      <vt:lpstr>Work out…</vt:lpstr>
      <vt:lpstr>So…</vt:lpstr>
      <vt:lpstr>Add these bad boys…</vt:lpstr>
      <vt:lpstr>Data types…</vt:lpstr>
      <vt:lpstr>Error handling</vt:lpstr>
      <vt:lpstr>3 debugging tools</vt:lpstr>
      <vt:lpstr>For a … error, you might use a …</vt:lpstr>
      <vt:lpstr>Example 1</vt:lpstr>
      <vt:lpstr>Example 1</vt:lpstr>
      <vt:lpstr>Example 2</vt:lpstr>
      <vt:lpstr>Example 2</vt:lpstr>
      <vt:lpstr>Example 3</vt:lpstr>
      <vt:lpstr>Example 3</vt:lpstr>
      <vt:lpstr>Bugs can be hard to find...</vt:lpstr>
    </vt:vector>
  </TitlesOfParts>
  <Company>Sanders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– part one</dc:title>
  <dc:creator>Matthew Hadley</dc:creator>
  <cp:lastModifiedBy>Matthew Hadley</cp:lastModifiedBy>
  <cp:revision>7</cp:revision>
  <dcterms:created xsi:type="dcterms:W3CDTF">2014-11-19T20:30:49Z</dcterms:created>
  <dcterms:modified xsi:type="dcterms:W3CDTF">2014-11-19T21:47:37Z</dcterms:modified>
</cp:coreProperties>
</file>