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0" r:id="rId10"/>
    <p:sldId id="261" r:id="rId11"/>
    <p:sldId id="262" r:id="rId12"/>
    <p:sldId id="258" r:id="rId13"/>
    <p:sldId id="263" r:id="rId14"/>
    <p:sldId id="264" r:id="rId15"/>
    <p:sldId id="273" r:id="rId16"/>
    <p:sldId id="280" r:id="rId17"/>
    <p:sldId id="26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79" autoAdjust="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E52D-5320-4E88-8D73-588083521684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D1B57-44E9-42B3-A505-B87A05D1A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76 = 4C</a:t>
            </a:r>
          </a:p>
          <a:p>
            <a:r>
              <a:rPr lang="en-GB" dirty="0" smtClean="0"/>
              <a:t>160</a:t>
            </a:r>
            <a:r>
              <a:rPr lang="en-GB" baseline="0" dirty="0" smtClean="0"/>
              <a:t> = 60</a:t>
            </a:r>
          </a:p>
          <a:p>
            <a:r>
              <a:rPr lang="en-GB" baseline="0" dirty="0" smtClean="0"/>
              <a:t>65 = 41</a:t>
            </a:r>
          </a:p>
          <a:p>
            <a:r>
              <a:rPr lang="en-GB" baseline="0" dirty="0" smtClean="0"/>
              <a:t>120 = 78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1B57-44E9-42B3-A505-B87A05D1AC3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examples:</a:t>
            </a:r>
          </a:p>
          <a:p>
            <a:endParaRPr lang="en-GB" dirty="0" smtClean="0"/>
          </a:p>
          <a:p>
            <a:r>
              <a:rPr lang="en-GB" dirty="0" smtClean="0"/>
              <a:t>More</a:t>
            </a:r>
            <a:r>
              <a:rPr lang="en-GB" baseline="0" dirty="0" smtClean="0"/>
              <a:t> complex = </a:t>
            </a:r>
            <a:r>
              <a:rPr lang="en-GB" b="1" u="sng" dirty="0" smtClean="0"/>
              <a:t>1</a:t>
            </a:r>
            <a:r>
              <a:rPr lang="en-GB" dirty="0" smtClean="0"/>
              <a:t>111 1100 = -4</a:t>
            </a:r>
          </a:p>
          <a:p>
            <a:r>
              <a:rPr lang="en-GB" smtClean="0"/>
              <a:t>11111111 = 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http://en.wikibooks.org/wiki/A-level_Computing/AQA/Problem_Solving,_Programming,_Data_Representation_and_Practical_Exercise/Fundamentals_of_Data_Representation/Two's_complement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2F = 47</a:t>
            </a:r>
          </a:p>
          <a:p>
            <a:r>
              <a:rPr lang="en-GB" dirty="0" smtClean="0"/>
              <a:t>6C = 108</a:t>
            </a:r>
          </a:p>
          <a:p>
            <a:r>
              <a:rPr lang="en-GB" dirty="0" smtClean="0"/>
              <a:t>1E = 30</a:t>
            </a:r>
          </a:p>
          <a:p>
            <a:r>
              <a:rPr lang="en-GB" dirty="0" smtClean="0"/>
              <a:t>3A = 58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1B57-44E9-42B3-A505-B87A05D1AC3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LcParenR"/>
            </a:pPr>
            <a:r>
              <a:rPr lang="en-GB" dirty="0" smtClean="0"/>
              <a:t>2A</a:t>
            </a:r>
          </a:p>
          <a:p>
            <a:pPr marL="228600" indent="-228600">
              <a:buAutoNum type="alphaLcParenR"/>
            </a:pPr>
            <a:r>
              <a:rPr lang="en-GB" dirty="0" smtClean="0"/>
              <a:t>4C</a:t>
            </a:r>
          </a:p>
          <a:p>
            <a:pPr marL="228600" indent="-228600">
              <a:buAutoNum type="alphaLcParenR"/>
            </a:pPr>
            <a:r>
              <a:rPr lang="en-GB" dirty="0" smtClean="0"/>
              <a:t>81</a:t>
            </a:r>
          </a:p>
          <a:p>
            <a:pPr marL="228600" indent="-228600">
              <a:buAutoNum type="alphaL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1B57-44E9-42B3-A505-B87A05D1AC3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4F = 1001111</a:t>
            </a:r>
          </a:p>
          <a:p>
            <a:r>
              <a:rPr lang="en-GB" dirty="0" smtClean="0"/>
              <a:t>2A = 0101010</a:t>
            </a:r>
          </a:p>
          <a:p>
            <a:r>
              <a:rPr lang="en-GB" dirty="0" smtClean="0"/>
              <a:t>3C = 0111100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1B57-44E9-42B3-A505-B87A05D1AC3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= negative, 0</a:t>
            </a:r>
            <a:r>
              <a:rPr lang="en-GB" baseline="0" dirty="0" smtClean="0"/>
              <a:t> 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= negative, 0</a:t>
            </a:r>
            <a:r>
              <a:rPr lang="en-GB" baseline="0" dirty="0" smtClean="0"/>
              <a:t> 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smtClean="0"/>
              <a:t>= negative, </a:t>
            </a:r>
            <a:r>
              <a:rPr lang="en-GB" dirty="0" smtClean="0"/>
              <a:t>0</a:t>
            </a:r>
            <a:r>
              <a:rPr lang="en-GB" baseline="0" dirty="0" smtClean="0"/>
              <a:t> </a:t>
            </a:r>
            <a:r>
              <a:rPr lang="en-GB" baseline="0" smtClean="0"/>
              <a:t>= positive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AFB75-D8F1-495D-9950-E9512AEDB04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7C71-FB19-4419-8052-51F6E6AA0D7B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4E7F-5B95-4A5E-BA14-C8284010D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Keyword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7200" dirty="0" smtClean="0">
                <a:latin typeface="Amelia BT" pitchFamily="82" charset="0"/>
              </a:rPr>
              <a:t>Signed </a:t>
            </a:r>
            <a:r>
              <a:rPr lang="en-GB" sz="7200" dirty="0" smtClean="0"/>
              <a:t>or</a:t>
            </a:r>
            <a:r>
              <a:rPr lang="en-GB" sz="7200" dirty="0" smtClean="0">
                <a:latin typeface="Amelia BT" pitchFamily="82" charset="0"/>
              </a:rPr>
              <a:t> unsigned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 signed integer – a number that could be positive or negative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An unsigned integer – a number that is 0 or positive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Keyword check 1 – easy way to remember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6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68760">
                <a:tc>
                  <a:txBody>
                    <a:bodyPr/>
                    <a:lstStyle/>
                    <a:p>
                      <a:r>
                        <a:rPr lang="en-GB" sz="7200" dirty="0" smtClean="0"/>
                        <a:t>Signed</a:t>
                      </a:r>
                      <a:endParaRPr lang="en-GB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200" dirty="0" smtClean="0"/>
                        <a:t>Unsigned</a:t>
                      </a:r>
                      <a:endParaRPr lang="en-GB" sz="7200" dirty="0"/>
                    </a:p>
                  </a:txBody>
                  <a:tcPr/>
                </a:tc>
              </a:tr>
              <a:tr h="2210544">
                <a:tc>
                  <a:txBody>
                    <a:bodyPr/>
                    <a:lstStyle/>
                    <a:p>
                      <a:pPr algn="ctr"/>
                      <a:r>
                        <a:rPr lang="en-GB" sz="14000" dirty="0" smtClean="0"/>
                        <a:t>+</a:t>
                      </a:r>
                      <a:r>
                        <a:rPr lang="en-GB" sz="1800" dirty="0" smtClean="0"/>
                        <a:t>sign</a:t>
                      </a:r>
                      <a:r>
                        <a:rPr lang="en-GB" sz="9600" dirty="0" smtClean="0"/>
                        <a:t> or </a:t>
                      </a:r>
                      <a:r>
                        <a:rPr lang="en-GB" sz="14000" dirty="0" smtClean="0"/>
                        <a:t>-</a:t>
                      </a:r>
                      <a:r>
                        <a:rPr lang="en-GB" sz="1800" dirty="0" smtClean="0"/>
                        <a:t>sign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Doesn’t need a</a:t>
                      </a:r>
                      <a:r>
                        <a:rPr lang="en-GB" sz="3600" baseline="0" dirty="0" smtClean="0"/>
                        <a:t> sign!</a:t>
                      </a:r>
                      <a:endParaRPr lang="en-GB" sz="3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525963"/>
          </a:xfrm>
        </p:spPr>
        <p:txBody>
          <a:bodyPr/>
          <a:lstStyle/>
          <a:p>
            <a:endParaRPr lang="en-GB"/>
          </a:p>
        </p:txBody>
      </p:sp>
      <p:pic>
        <p:nvPicPr>
          <p:cNvPr id="1028" name="Picture 4" descr="http://riverture.files.wordpress.com/2008/11/lala-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020" y="332656"/>
            <a:ext cx="9181020" cy="61206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95736" y="980728"/>
            <a:ext cx="4899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Let’s take a trip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5157192"/>
            <a:ext cx="4899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 la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land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87510" y="1124744"/>
            <a:ext cx="58469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what about:</a:t>
            </a:r>
          </a:p>
          <a:p>
            <a:pPr algn="ctr"/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Negative numbers?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Sign and Magnitude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10001101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600" dirty="0" smtClean="0"/>
              <a:t>The most significant bit.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800" dirty="0" smtClean="0"/>
              <a:t>1 = negative</a:t>
            </a:r>
          </a:p>
          <a:p>
            <a:pPr>
              <a:buNone/>
            </a:pPr>
            <a:endParaRPr lang="en-GB" sz="4800" dirty="0" smtClean="0"/>
          </a:p>
          <a:p>
            <a:pPr>
              <a:buNone/>
            </a:pPr>
            <a:r>
              <a:rPr lang="en-GB" sz="3900" dirty="0" smtClean="0"/>
              <a:t>What does this represent?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00000111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most significant bit.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800" dirty="0" smtClean="0"/>
              <a:t>0 = positive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600" dirty="0" smtClean="0"/>
              <a:t>What does this represent?</a:t>
            </a:r>
          </a:p>
          <a:p>
            <a:pPr>
              <a:buNone/>
            </a:pP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74762" y="2096852"/>
            <a:ext cx="360834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752020" y="2096852"/>
            <a:ext cx="360834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Sign and Magnitude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10001101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600" dirty="0" smtClean="0"/>
              <a:t>The most significant bit.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800" dirty="0" smtClean="0"/>
              <a:t>1 = negative</a:t>
            </a:r>
          </a:p>
          <a:p>
            <a:pPr>
              <a:buNone/>
            </a:pPr>
            <a:endParaRPr lang="en-GB" sz="4800" dirty="0" smtClean="0"/>
          </a:p>
          <a:p>
            <a:pPr>
              <a:buNone/>
            </a:pPr>
            <a:r>
              <a:rPr lang="en-GB" sz="3900" dirty="0" smtClean="0"/>
              <a:t>What does this represent?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00000111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most significant bit.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800" dirty="0" smtClean="0"/>
              <a:t>0 = positive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600" dirty="0" smtClean="0"/>
              <a:t>What does this represent?</a:t>
            </a:r>
          </a:p>
          <a:p>
            <a:pPr>
              <a:buNone/>
            </a:pP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74762" y="2096852"/>
            <a:ext cx="360834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752020" y="2096852"/>
            <a:ext cx="360834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3568" y="764704"/>
            <a:ext cx="7560840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Some issues with sign and magnitude</a:t>
            </a:r>
          </a:p>
          <a:p>
            <a:pPr algn="ctr"/>
            <a:endParaRPr lang="en-GB" sz="4400" dirty="0" smtClean="0"/>
          </a:p>
          <a:p>
            <a:pPr>
              <a:lnSpc>
                <a:spcPct val="80000"/>
              </a:lnSpc>
              <a:buFont typeface="Verdana" pitchFamily="34" charset="0"/>
              <a:buChar char="•"/>
            </a:pPr>
            <a:r>
              <a:rPr lang="en-GB" sz="4400" dirty="0" smtClean="0"/>
              <a:t> Both </a:t>
            </a:r>
            <a:r>
              <a:rPr lang="en-GB" sz="4400" dirty="0" smtClean="0"/>
              <a:t>1000 0000 and 0000 0000 represent 0.</a:t>
            </a:r>
          </a:p>
          <a:p>
            <a:pPr>
              <a:lnSpc>
                <a:spcPct val="80000"/>
              </a:lnSpc>
              <a:buFont typeface="Verdana" pitchFamily="34" charset="0"/>
              <a:buChar char="•"/>
            </a:pPr>
            <a:r>
              <a:rPr lang="en-GB" sz="4400" dirty="0" smtClean="0"/>
              <a:t> It </a:t>
            </a:r>
            <a:r>
              <a:rPr lang="en-GB" sz="4400" dirty="0" smtClean="0"/>
              <a:t>wastes one binary code</a:t>
            </a:r>
            <a:r>
              <a:rPr lang="en-GB" sz="4400" dirty="0" smtClean="0"/>
              <a:t>.</a:t>
            </a:r>
            <a:endParaRPr lang="en-GB" sz="4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1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</a:t>
            </a:r>
            <a:r>
              <a:rPr lang="en-GB" b="1" dirty="0" smtClean="0"/>
              <a:t>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1 note that the number is positive or negative: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3861048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2 locate the first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20072" y="3789040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3 flip all the bits to the left of 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9832" y="2708920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789040"/>
            <a:ext cx="29931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dirty="0" smtClean="0"/>
              <a:t>00000101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580112" y="2564904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10800000">
            <a:off x="2843808" y="3140968"/>
            <a:ext cx="27363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4427984" y="350100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3.1.2 Understand how computers represent and manipulate numbers [unsigned integers, signed integers (sign and magnitude, Two’s complement) real numbers]</a:t>
            </a:r>
          </a:p>
          <a:p>
            <a:pPr>
              <a:buNone/>
            </a:pPr>
            <a:r>
              <a:rPr lang="en-GB" dirty="0" smtClean="0"/>
              <a:t>3.1.5 Understand why hexadecimal notation is used and be able to convert between hexadecimal and binary and vice versa</a:t>
            </a:r>
          </a:p>
          <a:p>
            <a:pPr>
              <a:buNone/>
            </a:pPr>
            <a:endParaRPr lang="en-GB" sz="4000" dirty="0"/>
          </a:p>
          <a:p>
            <a:pPr>
              <a:buFontTx/>
              <a:buChar char="-"/>
            </a:pPr>
            <a:r>
              <a:rPr lang="en-GB" sz="4000" dirty="0" smtClean="0"/>
              <a:t>All students will be able to convert between hexadecimal / binary / denary</a:t>
            </a:r>
          </a:p>
          <a:p>
            <a:pPr>
              <a:buFontTx/>
              <a:buChar char="-"/>
            </a:pPr>
            <a:r>
              <a:rPr lang="en-GB" sz="4000" dirty="0" smtClean="0"/>
              <a:t>All students will understand the term signed and unsigned integers</a:t>
            </a:r>
          </a:p>
          <a:p>
            <a:pPr>
              <a:buFontTx/>
              <a:buChar char="-"/>
            </a:pPr>
            <a:r>
              <a:rPr lang="en-GB" sz="4000" dirty="0" smtClean="0"/>
              <a:t>Most students will be able to explain sign and magnitude</a:t>
            </a:r>
          </a:p>
          <a:p>
            <a:pPr>
              <a:buFontTx/>
              <a:buChar char="-"/>
            </a:pPr>
            <a:r>
              <a:rPr lang="en-GB" sz="4000" dirty="0" smtClean="0"/>
              <a:t>Most students will be able to use Two’s compliment to represent positive and negative numbers.</a:t>
            </a:r>
            <a:endParaRPr lang="en-GB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4 we can work out the number now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840" y="2636912"/>
            <a:ext cx="29931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dirty="0" smtClean="0"/>
              <a:t>00000101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932040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652120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139952" y="4005064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5 don’t forget the sign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840" y="2636912"/>
            <a:ext cx="29931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dirty="0" smtClean="0"/>
              <a:t>00000101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932040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652120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8201" y="4005064"/>
            <a:ext cx="7636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Don’t forget the sign =  -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2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1 apply a sign to this number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3861048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699792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3728" y="2420888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-128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2 then add all numbers to the right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3861048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699792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3728" y="2420888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-128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3848" y="4437112"/>
            <a:ext cx="27363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2 then add all numbers to the right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3861048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699792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59632" y="2420888"/>
            <a:ext cx="6676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-128+64+32+16+8+2+1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3848" y="4437112"/>
            <a:ext cx="27363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Two’s compliment to denary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2 then add all numbers to the right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699792" y="3933056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1111 1011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3861048"/>
            <a:ext cx="648072" cy="11521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699792" y="321297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73516" y="2420888"/>
            <a:ext cx="1249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dirty="0" smtClean="0"/>
              <a:t>= -5</a:t>
            </a:r>
            <a:endParaRPr lang="en-US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3848" y="4437112"/>
            <a:ext cx="27363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Hexadecimal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Computers use the binary system to operate. However, it is possible to make mistakes using long lists of binary numbers...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3645024"/>
          <a:ext cx="8640961" cy="217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13559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Base 10 to Base 16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r>
              <a:rPr lang="en-GB" dirty="0" smtClean="0"/>
              <a:t>60 in binary is 111100</a:t>
            </a:r>
          </a:p>
          <a:p>
            <a:pPr>
              <a:buNone/>
            </a:pPr>
            <a:r>
              <a:rPr lang="en-GB" dirty="0" smtClean="0"/>
              <a:t>Turn to Hexadecimal: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60 / 16 = 3</a:t>
            </a:r>
          </a:p>
          <a:p>
            <a:pPr>
              <a:buNone/>
            </a:pPr>
            <a:r>
              <a:rPr lang="en-GB" dirty="0" smtClean="0"/>
              <a:t>Remainder = 12</a:t>
            </a:r>
          </a:p>
          <a:p>
            <a:pPr>
              <a:buNone/>
            </a:pPr>
            <a:r>
              <a:rPr lang="en-GB" dirty="0" smtClean="0"/>
              <a:t>12 = C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So: 60 = 3C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Put these into Base 16: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5200" dirty="0" smtClean="0"/>
              <a:t>a) 76</a:t>
            </a:r>
          </a:p>
          <a:p>
            <a:pPr>
              <a:buNone/>
            </a:pPr>
            <a:r>
              <a:rPr lang="en-GB" sz="5200" dirty="0" smtClean="0"/>
              <a:t>b) 160</a:t>
            </a:r>
          </a:p>
          <a:p>
            <a:pPr>
              <a:buNone/>
            </a:pPr>
            <a:r>
              <a:rPr lang="en-GB" sz="5200" dirty="0" smtClean="0"/>
              <a:t>c) 65</a:t>
            </a:r>
          </a:p>
          <a:p>
            <a:pPr>
              <a:buNone/>
            </a:pPr>
            <a:r>
              <a:rPr lang="en-GB" sz="5200" dirty="0" smtClean="0"/>
              <a:t>d) 120</a:t>
            </a:r>
          </a:p>
          <a:p>
            <a:pPr>
              <a:buNone/>
            </a:pPr>
            <a:endParaRPr lang="en-GB" sz="5200" dirty="0"/>
          </a:p>
          <a:p>
            <a:pPr>
              <a:buNone/>
            </a:pPr>
            <a:r>
              <a:rPr lang="en-GB" sz="5200" dirty="0" smtClean="0"/>
              <a:t>Make sure you add the working out...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Base 16 to Base 10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r>
              <a:rPr lang="en-GB" dirty="0" smtClean="0"/>
              <a:t>7D in binary is 1111101</a:t>
            </a:r>
          </a:p>
          <a:p>
            <a:pPr>
              <a:buNone/>
            </a:pPr>
            <a:r>
              <a:rPr lang="en-GB" dirty="0" smtClean="0"/>
              <a:t>Turn to decimal: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7 * 16 = 112</a:t>
            </a:r>
          </a:p>
          <a:p>
            <a:pPr>
              <a:buNone/>
            </a:pPr>
            <a:r>
              <a:rPr lang="en-GB" dirty="0" smtClean="0"/>
              <a:t>D = 13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So: 7D = 112 + 13</a:t>
            </a:r>
          </a:p>
          <a:p>
            <a:pPr>
              <a:buNone/>
            </a:pPr>
            <a:r>
              <a:rPr lang="en-GB" dirty="0" smtClean="0"/>
              <a:t>7D = 125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Put these into Base 10: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5200" dirty="0" smtClean="0"/>
              <a:t>a) 2F</a:t>
            </a:r>
          </a:p>
          <a:p>
            <a:pPr>
              <a:buNone/>
            </a:pPr>
            <a:r>
              <a:rPr lang="en-GB" sz="5200" dirty="0" smtClean="0"/>
              <a:t>b) 6C</a:t>
            </a:r>
          </a:p>
          <a:p>
            <a:pPr>
              <a:buNone/>
            </a:pPr>
            <a:r>
              <a:rPr lang="en-GB" sz="5200" dirty="0" smtClean="0"/>
              <a:t>c) 1E</a:t>
            </a:r>
          </a:p>
          <a:p>
            <a:pPr>
              <a:buNone/>
            </a:pPr>
            <a:r>
              <a:rPr lang="en-GB" sz="5200" dirty="0" smtClean="0"/>
              <a:t>d) 3A</a:t>
            </a:r>
          </a:p>
          <a:p>
            <a:pPr>
              <a:buNone/>
            </a:pPr>
            <a:endParaRPr lang="en-GB" sz="5200" dirty="0"/>
          </a:p>
          <a:p>
            <a:pPr>
              <a:buNone/>
            </a:pPr>
            <a:r>
              <a:rPr lang="en-GB" sz="5200" dirty="0" smtClean="0"/>
              <a:t>Make sure you add the working out...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Base 2 to Base 16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 1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Turn base 2 to base 10 then to base 16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 2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8" name="Rectangle 7"/>
          <p:cNvSpPr/>
          <p:nvPr/>
        </p:nvSpPr>
        <p:spPr>
          <a:xfrm>
            <a:off x="4139952" y="2060848"/>
            <a:ext cx="803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596336" y="1700808"/>
            <a:ext cx="1224136" cy="792088"/>
          </a:xfrm>
          <a:prstGeom prst="borderCallout1">
            <a:avLst>
              <a:gd name="adj1" fmla="val 18750"/>
              <a:gd name="adj2" fmla="val -8333"/>
              <a:gd name="adj3" fmla="val 158677"/>
              <a:gd name="adj4" fmla="val -71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Split it in half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458112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this?</a:t>
            </a:r>
          </a:p>
          <a:p>
            <a:r>
              <a:rPr lang="en-GB" dirty="0" smtClean="0"/>
              <a:t>(48) =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8304" y="458112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this?</a:t>
            </a:r>
          </a:p>
          <a:p>
            <a:r>
              <a:rPr lang="en-GB" dirty="0" smtClean="0"/>
              <a:t>(11) = B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364088" y="45091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24328" y="45091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0" y="3861048"/>
          <a:ext cx="18722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76256" y="3861048"/>
          <a:ext cx="18722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716016" y="2996952"/>
          <a:ext cx="396044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5"/>
                <a:gridCol w="495055"/>
                <a:gridCol w="495055"/>
                <a:gridCol w="495055"/>
                <a:gridCol w="495055"/>
                <a:gridCol w="495055"/>
                <a:gridCol w="495055"/>
                <a:gridCol w="495055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3528" y="4293096"/>
            <a:ext cx="280831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Convert</a:t>
            </a:r>
          </a:p>
          <a:p>
            <a:r>
              <a:rPr lang="en-GB" sz="3600" dirty="0" smtClean="0"/>
              <a:t>a) 00101010</a:t>
            </a:r>
          </a:p>
          <a:p>
            <a:r>
              <a:rPr lang="en-GB" sz="3600" dirty="0" smtClean="0"/>
              <a:t>b) 01001100</a:t>
            </a:r>
          </a:p>
          <a:p>
            <a:r>
              <a:rPr lang="en-GB" sz="3600" dirty="0" smtClean="0"/>
              <a:t>c) 10000001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5589240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=3B</a:t>
            </a:r>
            <a:endParaRPr lang="en-GB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Base 16 to Base 2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 1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Turn base 16 to base 10 then to base 2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Basic method 2</a:t>
            </a:r>
          </a:p>
          <a:p>
            <a:pPr>
              <a:buNone/>
            </a:pPr>
            <a:r>
              <a:rPr lang="en-GB" dirty="0" smtClean="0"/>
              <a:t>Example: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2F</a:t>
            </a:r>
          </a:p>
        </p:txBody>
      </p:sp>
      <p:sp>
        <p:nvSpPr>
          <p:cNvPr id="8" name="Rectangle 7"/>
          <p:cNvSpPr/>
          <p:nvPr/>
        </p:nvSpPr>
        <p:spPr>
          <a:xfrm>
            <a:off x="4139952" y="2060848"/>
            <a:ext cx="803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524328" y="1700808"/>
            <a:ext cx="1224136" cy="792088"/>
          </a:xfrm>
          <a:prstGeom prst="borderCallout1">
            <a:avLst>
              <a:gd name="adj1" fmla="val 18750"/>
              <a:gd name="adj2" fmla="val -8333"/>
              <a:gd name="adj3" fmla="val 158677"/>
              <a:gd name="adj4" fmla="val -71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Split it in half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321297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2 in binary?</a:t>
            </a:r>
          </a:p>
          <a:p>
            <a:endParaRPr lang="en-GB" dirty="0"/>
          </a:p>
          <a:p>
            <a:r>
              <a:rPr lang="en-GB" dirty="0" smtClean="0"/>
              <a:t>(32)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21297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F in binary?</a:t>
            </a:r>
          </a:p>
          <a:p>
            <a:endParaRPr lang="en-GB" dirty="0"/>
          </a:p>
          <a:p>
            <a:r>
              <a:rPr lang="en-GB" dirty="0" smtClean="0"/>
              <a:t>(15)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6156176" y="3140968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32240" y="30689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716016" y="4509120"/>
          <a:ext cx="18722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04248" y="4509120"/>
          <a:ext cx="18722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716016" y="5733256"/>
          <a:ext cx="396044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5"/>
                <a:gridCol w="495055"/>
                <a:gridCol w="495055"/>
                <a:gridCol w="495055"/>
                <a:gridCol w="495055"/>
                <a:gridCol w="495055"/>
                <a:gridCol w="495055"/>
                <a:gridCol w="495055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3528" y="4293096"/>
            <a:ext cx="1872208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Convert</a:t>
            </a:r>
          </a:p>
          <a:p>
            <a:r>
              <a:rPr lang="en-GB" sz="3600" dirty="0" smtClean="0"/>
              <a:t>a) 4F</a:t>
            </a:r>
          </a:p>
          <a:p>
            <a:r>
              <a:rPr lang="en-GB" sz="3600" dirty="0" smtClean="0"/>
              <a:t>b) 2A</a:t>
            </a:r>
          </a:p>
          <a:p>
            <a:r>
              <a:rPr lang="en-GB" sz="3600" dirty="0" smtClean="0"/>
              <a:t>c) 3C</a:t>
            </a:r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Happy or sad?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All the binary numbers that we have used so far have been positive numbers.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890</Words>
  <Application>Microsoft Office PowerPoint</Application>
  <PresentationFormat>On-screen Show (4:3)</PresentationFormat>
  <Paragraphs>288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Lesson objectives</vt:lpstr>
      <vt:lpstr>Hexadecimal</vt:lpstr>
      <vt:lpstr>1. Base 10 to Base 16 </vt:lpstr>
      <vt:lpstr>2. Base 16 to Base 10 </vt:lpstr>
      <vt:lpstr>3. Base 2 to Base 16</vt:lpstr>
      <vt:lpstr>4. Base 16 to Base 2</vt:lpstr>
      <vt:lpstr>Happy or sad?</vt:lpstr>
      <vt:lpstr>Slide 9</vt:lpstr>
      <vt:lpstr>Keyword check</vt:lpstr>
      <vt:lpstr>Keyword check 1 – easy way to remember</vt:lpstr>
      <vt:lpstr>Slide 12</vt:lpstr>
      <vt:lpstr>Slide 13</vt:lpstr>
      <vt:lpstr>Sign and Magnitude</vt:lpstr>
      <vt:lpstr>Sign and Magnitude</vt:lpstr>
      <vt:lpstr>Method 1</vt:lpstr>
      <vt:lpstr>Two’s compliment to denary</vt:lpstr>
      <vt:lpstr>Two’s compliment to denary</vt:lpstr>
      <vt:lpstr>Two’s compliment to denary</vt:lpstr>
      <vt:lpstr>Two’s compliment to denary</vt:lpstr>
      <vt:lpstr>Two’s compliment to denary</vt:lpstr>
      <vt:lpstr>Method 2</vt:lpstr>
      <vt:lpstr>Two’s compliment to denary</vt:lpstr>
      <vt:lpstr>Two’s compliment to denary</vt:lpstr>
      <vt:lpstr>Two’s compliment to denary</vt:lpstr>
      <vt:lpstr>Two’s compliment to denary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mhadley</dc:creator>
  <cp:lastModifiedBy>mhadley</cp:lastModifiedBy>
  <cp:revision>4</cp:revision>
  <dcterms:created xsi:type="dcterms:W3CDTF">2014-01-27T20:04:02Z</dcterms:created>
  <dcterms:modified xsi:type="dcterms:W3CDTF">2014-01-27T23:07:55Z</dcterms:modified>
</cp:coreProperties>
</file>