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9" r:id="rId6"/>
    <p:sldId id="261" r:id="rId7"/>
    <p:sldId id="259" r:id="rId8"/>
    <p:sldId id="270" r:id="rId9"/>
    <p:sldId id="271" r:id="rId10"/>
    <p:sldId id="272" r:id="rId11"/>
    <p:sldId id="273" r:id="rId12"/>
    <p:sldId id="262" r:id="rId13"/>
    <p:sldId id="266" r:id="rId14"/>
    <p:sldId id="263" r:id="rId15"/>
    <p:sldId id="267" r:id="rId16"/>
    <p:sldId id="264" r:id="rId17"/>
    <p:sldId id="265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683" autoAdjust="0"/>
  </p:normalViewPr>
  <p:slideViewPr>
    <p:cSldViewPr>
      <p:cViewPr varScale="1">
        <p:scale>
          <a:sx n="95" d="100"/>
          <a:sy n="95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817B2-06A6-45F7-A568-07C8B6F070B0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58CB9-8CAC-42F2-87E8-5E88EAEA8C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This could</a:t>
            </a:r>
            <a:r>
              <a:rPr lang="en-GB" baseline="0" dirty="0" smtClean="0"/>
              <a:t> </a:t>
            </a:r>
            <a:r>
              <a:rPr lang="en-GB" dirty="0" smtClean="0"/>
              <a:t>be viewed as a collection of interacting </a:t>
            </a:r>
            <a:r>
              <a:rPr lang="en-GB" i="1" dirty="0" smtClean="0"/>
              <a:t>objects</a:t>
            </a:r>
            <a:r>
              <a:rPr lang="en-GB" dirty="0" smtClean="0"/>
              <a:t>, as opposed to a program that is seen as a sequence of tasks to perform.</a:t>
            </a:r>
          </a:p>
          <a:p>
            <a:pPr marL="228600" indent="-228600">
              <a:buAutoNum type="arabicPeriod"/>
            </a:pPr>
            <a:r>
              <a:rPr lang="en-GB" dirty="0" smtClean="0"/>
              <a:t>The process of setting a value to a variable</a:t>
            </a:r>
          </a:p>
          <a:p>
            <a:pPr marL="228600" indent="-228600">
              <a:buAutoNum type="arabicPeriod"/>
            </a:pPr>
            <a:r>
              <a:rPr lang="en-GB" dirty="0" smtClean="0"/>
              <a:t>A set of facts</a:t>
            </a:r>
            <a:r>
              <a:rPr lang="en-GB" baseline="0" dirty="0" smtClean="0"/>
              <a:t> of figures that have no meaning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data type that only stores </a:t>
            </a:r>
            <a:r>
              <a:rPr lang="en-GB" baseline="0" dirty="0" smtClean="0"/>
              <a:t>two </a:t>
            </a:r>
            <a:r>
              <a:rPr lang="en-GB" baseline="0" dirty="0" smtClean="0"/>
              <a:t>values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Data that has been processed to give the user context and meaning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step by step approach to solving a problem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type of general code used to describe programming and the algorithms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A data structure that used to store multiple values in a single variable</a:t>
            </a: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A data</a:t>
            </a:r>
            <a:r>
              <a:rPr lang="en-GB" baseline="0" dirty="0" smtClean="0"/>
              <a:t> type that is used for only positive or 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</a:t>
            </a:r>
            <a:r>
              <a:rPr lang="en-GB" dirty="0" err="1" smtClean="0"/>
              <a:t>goto</a:t>
            </a:r>
            <a:r>
              <a:rPr lang="en-GB" baseline="0" dirty="0" smtClean="0"/>
              <a:t> statements = this can lead to code that is disorganised, unstructured code which is very difficult to follow.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 – It always has on output</a:t>
            </a:r>
            <a:r>
              <a:rPr lang="en-GB" baseline="0" dirty="0" smtClean="0"/>
              <a:t>, usually has a description of the process</a:t>
            </a:r>
          </a:p>
          <a:p>
            <a:r>
              <a:rPr lang="en-GB" baseline="0" dirty="0" smtClean="0"/>
              <a:t>End – It always has one input, </a:t>
            </a:r>
          </a:p>
          <a:p>
            <a:r>
              <a:rPr lang="en-GB" baseline="0" dirty="0" smtClean="0"/>
              <a:t>Process – An operation that is carried out on an element of data (this could be broken down further)</a:t>
            </a:r>
          </a:p>
          <a:p>
            <a:r>
              <a:rPr lang="en-GB" baseline="0" dirty="0" smtClean="0"/>
              <a:t>Decision – Makes a </a:t>
            </a:r>
            <a:r>
              <a:rPr lang="en-GB" baseline="0" dirty="0" err="1" smtClean="0"/>
              <a:t>boolean</a:t>
            </a:r>
            <a:r>
              <a:rPr lang="en-GB" baseline="0" dirty="0" smtClean="0"/>
              <a:t> choice. Should be a question that clearly has two possible answers. One input – two outputs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this simple flow chart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Program design and the actual programming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Program design and the actual programming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Sequence – a set of instructions</a:t>
            </a:r>
            <a:r>
              <a:rPr lang="en-GB" baseline="0" dirty="0" smtClean="0"/>
              <a:t> or actions is ordered, meaning that each action follows the previous action</a:t>
            </a:r>
          </a:p>
          <a:p>
            <a:pPr>
              <a:buNone/>
            </a:pPr>
            <a:r>
              <a:rPr lang="en-GB" baseline="0" dirty="0" smtClean="0"/>
              <a:t>Selection – are usually expressed as ‘decisions’ keywords such as if, then, else</a:t>
            </a:r>
          </a:p>
          <a:p>
            <a:pPr>
              <a:buNone/>
            </a:pPr>
            <a:r>
              <a:rPr lang="en-GB" baseline="0" dirty="0" smtClean="0"/>
              <a:t>Iteration – Executed in a loop until the program reaches a certain state or the operations have been applied. Keywords such as while, repeat, for, do...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do a possible memory</a:t>
            </a:r>
            <a:r>
              <a:rPr lang="en-GB" baseline="0" dirty="0" smtClean="0"/>
              <a:t> test...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</a:t>
            </a:r>
            <a:r>
              <a:rPr lang="en-GB" baseline="0" dirty="0" smtClean="0"/>
              <a:t> person needs to have a particular task:</a:t>
            </a:r>
          </a:p>
          <a:p>
            <a:r>
              <a:rPr lang="en-GB" baseline="0" dirty="0" smtClean="0"/>
              <a:t>Pension</a:t>
            </a:r>
          </a:p>
          <a:p>
            <a:r>
              <a:rPr lang="en-GB" baseline="0" dirty="0" smtClean="0"/>
              <a:t>Tax</a:t>
            </a:r>
          </a:p>
          <a:p>
            <a:r>
              <a:rPr lang="en-GB" baseline="0" dirty="0" smtClean="0"/>
              <a:t>Before tax</a:t>
            </a:r>
          </a:p>
          <a:p>
            <a:r>
              <a:rPr lang="en-GB" baseline="0" dirty="0" smtClean="0"/>
              <a:t>After tax</a:t>
            </a:r>
          </a:p>
          <a:p>
            <a:r>
              <a:rPr lang="en-GB" baseline="0" dirty="0" smtClean="0"/>
              <a:t>Printing payslip</a:t>
            </a:r>
          </a:p>
          <a:p>
            <a:r>
              <a:rPr lang="en-GB" baseline="0" dirty="0" smtClean="0"/>
              <a:t>Bonuses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do a possible memory</a:t>
            </a:r>
            <a:r>
              <a:rPr lang="en-GB" baseline="0" dirty="0" smtClean="0"/>
              <a:t> test...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Anyone hazard a guess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3.1.3 Program Flow control_1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Understand the need for structure</a:t>
            </a:r>
          </a:p>
          <a:p>
            <a:r>
              <a:rPr lang="en-GB" dirty="0" smtClean="0"/>
              <a:t>Breaking things down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toldentertainment.com/blog/img/2009_08_25/spaghet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2803"/>
            <a:ext cx="9144000" cy="69208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Quick break – another reason to use structured program control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802" y="2967335"/>
            <a:ext cx="749839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Spaghetti code!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untoldentertainment.com/blog/img/2009_08_25/spaghetti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62803"/>
            <a:ext cx="9144000" cy="69208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Quick break – another reason to use structured program control</a:t>
            </a:r>
            <a:endParaRPr lang="en-GB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627784" y="1700808"/>
            <a:ext cx="6083397" cy="25853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10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66"/>
                </a:solidFill>
                <a:effectLst/>
                <a:latin typeface="Courier New" pitchFamily="49" charset="0"/>
              </a:rPr>
              <a:t>=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20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66"/>
                </a:solidFill>
                <a:effectLst/>
                <a:latin typeface="Courier New" pitchFamily="49" charset="0"/>
              </a:rPr>
              <a:t>=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66"/>
                </a:solidFill>
                <a:effectLst/>
                <a:latin typeface="Courier New" pitchFamily="49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30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PRINT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</a:rPr>
              <a:t>" squared = "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;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66"/>
                </a:solidFill>
                <a:effectLst/>
                <a:latin typeface="Courier New" pitchFamily="49" charset="0"/>
              </a:rPr>
              <a:t>*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40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IF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66"/>
                </a:solidFill>
                <a:effectLst/>
                <a:latin typeface="Courier New" pitchFamily="49" charset="0"/>
              </a:rPr>
              <a:t>&gt;=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10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THEN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GOTO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60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50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GOTO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20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60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PRINT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</a:rPr>
              <a:t>"Program Completed."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C66CC"/>
                </a:solidFill>
                <a:effectLst/>
                <a:latin typeface="Courier New" pitchFamily="49" charset="0"/>
              </a:rPr>
              <a:t>70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A1A1"/>
                </a:solidFill>
                <a:effectLst/>
                <a:latin typeface="Courier New" pitchFamily="49" charset="0"/>
              </a:rPr>
              <a:t>END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444695"/>
            <a:ext cx="2016224" cy="120032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Spaghetti </a:t>
            </a: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code!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365104"/>
            <a:ext cx="2016224" cy="230832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Using ‘For’ and ‘while’  loops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55776" y="5229200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Action 1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779912" y="5229200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Action 2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5004048" y="5229200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Action 3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228184" y="5229200"/>
            <a:ext cx="10801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Action 4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>
            <a:off x="3635896" y="562524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1"/>
          </p:cNvCxnSpPr>
          <p:nvPr/>
        </p:nvCxnSpPr>
        <p:spPr>
          <a:xfrm>
            <a:off x="4860032" y="562524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6084168" y="562524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Breaking down and solving problems in a graphical way...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 chart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“A breakdown of the different parts of a system”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PT-Structured Chart Exampl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620000" cy="4800601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4067944" y="1916832"/>
            <a:ext cx="1584176" cy="1224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Breaking down and solving problems in a graphical way...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smaller – coding projects:</a:t>
            </a:r>
          </a:p>
          <a:p>
            <a:endParaRPr lang="en-GB" dirty="0"/>
          </a:p>
          <a:p>
            <a:r>
              <a:rPr lang="en-GB" dirty="0" smtClean="0"/>
              <a:t>Top down structured flowchart methodology</a:t>
            </a:r>
          </a:p>
          <a:p>
            <a:endParaRPr lang="en-GB" dirty="0"/>
          </a:p>
          <a:p>
            <a:r>
              <a:rPr lang="en-GB" dirty="0" smtClean="0"/>
              <a:t>“A breakdown of the different parts of an algorithm or process”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CPT-Structured Chart Exampl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664296" cy="167850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475656" y="764704"/>
            <a:ext cx="553899" cy="3305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ecision 5"/>
          <p:cNvSpPr/>
          <p:nvPr/>
        </p:nvSpPr>
        <p:spPr>
          <a:xfrm>
            <a:off x="2843808" y="1412776"/>
            <a:ext cx="3600400" cy="22322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Pay &gt; 40K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491880" y="436510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 income tax at 40%</a:t>
            </a:r>
            <a:endParaRPr lang="en-GB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rot="5400000">
            <a:off x="4247964" y="3969060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2"/>
          </p:cNvCxnSpPr>
          <p:nvPr/>
        </p:nvCxnSpPr>
        <p:spPr>
          <a:xfrm rot="5400000">
            <a:off x="4283968" y="580526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40152" y="436510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 income tax at </a:t>
            </a:r>
            <a:r>
              <a:rPr lang="en-GB" dirty="0" smtClean="0"/>
              <a:t>10</a:t>
            </a:r>
            <a:r>
              <a:rPr lang="en-GB" dirty="0" smtClean="0"/>
              <a:t>%</a:t>
            </a:r>
            <a:endParaRPr lang="en-GB" dirty="0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 rot="5400000">
            <a:off x="6156176" y="3429000"/>
            <a:ext cx="18722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</p:cNvCxnSpPr>
          <p:nvPr/>
        </p:nvCxnSpPr>
        <p:spPr>
          <a:xfrm rot="5400000">
            <a:off x="6732240" y="5805264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</p:cNvCxnSpPr>
          <p:nvPr/>
        </p:nvCxnSpPr>
        <p:spPr>
          <a:xfrm flipV="1">
            <a:off x="6444208" y="2492896"/>
            <a:ext cx="64807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4008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32849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Breaking down and solving problems in a graphical way...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lowchart: Terminator 3"/>
          <p:cNvSpPr/>
          <p:nvPr/>
        </p:nvSpPr>
        <p:spPr>
          <a:xfrm>
            <a:off x="539552" y="2420888"/>
            <a:ext cx="2304256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Terminator 4"/>
          <p:cNvSpPr/>
          <p:nvPr/>
        </p:nvSpPr>
        <p:spPr>
          <a:xfrm>
            <a:off x="3419872" y="3861048"/>
            <a:ext cx="2304256" cy="7920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084168" y="3429000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ecision 7"/>
          <p:cNvSpPr/>
          <p:nvPr/>
        </p:nvSpPr>
        <p:spPr>
          <a:xfrm>
            <a:off x="611560" y="4581128"/>
            <a:ext cx="1763688" cy="13681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rot="5400000">
            <a:off x="1511660" y="33929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0"/>
          </p:cNvCxnSpPr>
          <p:nvPr/>
        </p:nvCxnSpPr>
        <p:spPr>
          <a:xfrm rot="5400000">
            <a:off x="4283968" y="357301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0"/>
          </p:cNvCxnSpPr>
          <p:nvPr/>
        </p:nvCxnSpPr>
        <p:spPr>
          <a:xfrm rot="5400000">
            <a:off x="6840252" y="3032956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 rot="5400000">
            <a:off x="6876256" y="486916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0"/>
          </p:cNvCxnSpPr>
          <p:nvPr/>
        </p:nvCxnSpPr>
        <p:spPr>
          <a:xfrm rot="16200000" flipH="1">
            <a:off x="1196498" y="4284222"/>
            <a:ext cx="576064" cy="17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</p:cNvCxnSpPr>
          <p:nvPr/>
        </p:nvCxnSpPr>
        <p:spPr>
          <a:xfrm rot="5400000">
            <a:off x="1160494" y="6264442"/>
            <a:ext cx="648072" cy="17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3"/>
          </p:cNvCxnSpPr>
          <p:nvPr/>
        </p:nvCxnSpPr>
        <p:spPr>
          <a:xfrm>
            <a:off x="2375248" y="5265204"/>
            <a:ext cx="46856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375756" y="5769260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Keywords/phrases used this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Sequence</a:t>
            </a:r>
          </a:p>
          <a:p>
            <a:r>
              <a:rPr lang="en-GB" dirty="0" smtClean="0"/>
              <a:t>Iteration</a:t>
            </a:r>
          </a:p>
          <a:p>
            <a:r>
              <a:rPr lang="en-GB" dirty="0" smtClean="0"/>
              <a:t>Selection</a:t>
            </a:r>
          </a:p>
          <a:p>
            <a:r>
              <a:rPr lang="en-GB" dirty="0" smtClean="0"/>
              <a:t>Program flow</a:t>
            </a:r>
          </a:p>
          <a:p>
            <a:r>
              <a:rPr lang="en-GB" dirty="0" smtClean="0"/>
              <a:t>Flow chart</a:t>
            </a:r>
          </a:p>
          <a:p>
            <a:r>
              <a:rPr lang="en-GB" dirty="0" smtClean="0"/>
              <a:t>Structure chart</a:t>
            </a:r>
          </a:p>
          <a:p>
            <a:r>
              <a:rPr lang="en-GB" dirty="0" smtClean="0"/>
              <a:t>Modules</a:t>
            </a:r>
          </a:p>
          <a:p>
            <a:r>
              <a:rPr lang="en-GB" dirty="0" smtClean="0"/>
              <a:t>Algorithm</a:t>
            </a:r>
          </a:p>
          <a:p>
            <a:r>
              <a:rPr lang="en-GB" dirty="0" smtClean="0"/>
              <a:t>Spaghetti code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Snakes and ladders – complete this flowchart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1340768"/>
            <a:ext cx="187220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824" y="2060848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2636912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2987824" y="3212976"/>
            <a:ext cx="1872208" cy="936104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2987824" y="4293096"/>
            <a:ext cx="1872208" cy="936104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5949280"/>
            <a:ext cx="187220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3429000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Slide down snake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4509120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4" idx="2"/>
            <a:endCxn id="5" idx="0"/>
          </p:cNvCxnSpPr>
          <p:nvPr/>
        </p:nvCxnSpPr>
        <p:spPr>
          <a:xfrm rot="5400000">
            <a:off x="3815916" y="19528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 rot="5400000">
            <a:off x="3851920" y="256490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 rot="5400000">
            <a:off x="3851920" y="3140968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>
          <a:xfrm rot="5400000">
            <a:off x="3851920" y="4221088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0" idx="1"/>
          </p:cNvCxnSpPr>
          <p:nvPr/>
        </p:nvCxnSpPr>
        <p:spPr>
          <a:xfrm flipV="1">
            <a:off x="4860032" y="3645024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11" idx="1"/>
          </p:cNvCxnSpPr>
          <p:nvPr/>
        </p:nvCxnSpPr>
        <p:spPr>
          <a:xfrm flipV="1">
            <a:off x="4860032" y="4725144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9" idx="0"/>
          </p:cNvCxnSpPr>
          <p:nvPr/>
        </p:nvCxnSpPr>
        <p:spPr>
          <a:xfrm rot="5400000">
            <a:off x="3563888" y="558924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</p:cNvCxnSpPr>
          <p:nvPr/>
        </p:nvCxnSpPr>
        <p:spPr>
          <a:xfrm>
            <a:off x="7596336" y="36450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3929058" y="5715016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765333" y="4667195"/>
            <a:ext cx="2069198" cy="26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</p:cNvCxnSpPr>
          <p:nvPr/>
        </p:nvCxnSpPr>
        <p:spPr>
          <a:xfrm>
            <a:off x="7596336" y="47251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40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004048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413995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53732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 - Keyword challenge – so far...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941168"/>
            <a:ext cx="63249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Object Orientated Programming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2979" y="2348880"/>
            <a:ext cx="24743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Information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3212976"/>
            <a:ext cx="2103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Algorithm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8695" y="2708920"/>
            <a:ext cx="21936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Array / list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06646" y="1556792"/>
            <a:ext cx="2427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2630" y="5877272"/>
            <a:ext cx="19629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Identifier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865" y="1772816"/>
            <a:ext cx="10831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2432" y="3789040"/>
            <a:ext cx="17620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Boolean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5949280"/>
            <a:ext cx="23761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Real / Float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48264" y="4941168"/>
            <a:ext cx="15499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Integer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32881" y="1340768"/>
            <a:ext cx="1892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Constant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54878" y="2924944"/>
            <a:ext cx="17590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Variable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9832" y="4077072"/>
            <a:ext cx="3024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 structure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9416" y="5805264"/>
            <a:ext cx="1416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Binary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20066" y="2060848"/>
            <a:ext cx="15525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System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28184" y="4077072"/>
            <a:ext cx="25082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Pseudocode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why we should design a programming solution</a:t>
            </a:r>
          </a:p>
          <a:p>
            <a:r>
              <a:rPr lang="en-GB" dirty="0" smtClean="0"/>
              <a:t>Know the difference between a structure chart and a flow chart</a:t>
            </a:r>
          </a:p>
          <a:p>
            <a:r>
              <a:rPr lang="en-GB" dirty="0" smtClean="0"/>
              <a:t>Be able to feedback why its an advantage to have structured programming.</a:t>
            </a:r>
          </a:p>
          <a:p>
            <a:r>
              <a:rPr lang="en-GB" dirty="0" smtClean="0"/>
              <a:t>Be able to feedback the 3 fundamental building blocks in programming structures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Quick one - Why design?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Give 5 reasons why you would take time to design and plan a program solution before sitting and coding it...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3501008"/>
          <a:ext cx="806489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Quick one - Why design?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Give 5 reasons why you would take time to design and plan a program solution before sitting and coding it...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3501008"/>
          <a:ext cx="806489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504" y="3897630"/>
            <a:ext cx="880270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name given to this </a:t>
            </a:r>
          </a:p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planning is called: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Control structured programming</a:t>
            </a:r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Program Control Structure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Brief introduction to the fundamental building blocks in structured programming.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Sequence - </a:t>
            </a:r>
          </a:p>
          <a:p>
            <a:pPr marL="514350" indent="-514350">
              <a:buAutoNum type="arabicPeriod"/>
            </a:pPr>
            <a:r>
              <a:rPr lang="en-GB" dirty="0" smtClean="0"/>
              <a:t>Selection - </a:t>
            </a:r>
          </a:p>
          <a:p>
            <a:pPr marL="514350" indent="-514350">
              <a:buAutoNum type="arabicPeriod"/>
            </a:pPr>
            <a:r>
              <a:rPr lang="en-GB" dirty="0" smtClean="0"/>
              <a:t>Iteration (looping, repetition) -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break programming down?</a:t>
            </a:r>
            <a:r>
              <a:rPr lang="en-GB" sz="2200" dirty="0" smtClean="0"/>
              <a:t>(Revision from before half term)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is it an advantage to have structured programs?</a:t>
            </a:r>
          </a:p>
          <a:p>
            <a:pPr>
              <a:buNone/>
            </a:pPr>
            <a:r>
              <a:rPr lang="en-GB" dirty="0" smtClean="0"/>
              <a:t>Scenario:</a:t>
            </a:r>
          </a:p>
          <a:p>
            <a:r>
              <a:rPr lang="en-GB" dirty="0" smtClean="0"/>
              <a:t>You have been asked to create a coded solution that works out employees wages each month.</a:t>
            </a:r>
          </a:p>
          <a:p>
            <a:endParaRPr lang="en-GB" dirty="0" smtClean="0"/>
          </a:p>
          <a:p>
            <a:r>
              <a:rPr lang="en-GB" dirty="0" smtClean="0"/>
              <a:t>We have already said that we wouldn’t just dive in – we would design it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break programming down?</a:t>
            </a:r>
            <a:r>
              <a:rPr lang="en-GB" sz="2200" dirty="0" smtClean="0"/>
              <a:t>(Revision from before half term)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Scenario:</a:t>
            </a:r>
          </a:p>
          <a:p>
            <a:r>
              <a:rPr lang="en-GB" dirty="0" smtClean="0"/>
              <a:t>You have been asked to create a coded solution that works out employees wages each month.</a:t>
            </a:r>
          </a:p>
          <a:p>
            <a:endParaRPr lang="en-GB" dirty="0" smtClean="0"/>
          </a:p>
          <a:p>
            <a:r>
              <a:rPr lang="en-GB" dirty="0" smtClean="0"/>
              <a:t>Lets try and break down the task into smaller tasks. (MODULES)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8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break programming down?</a:t>
            </a:r>
            <a:r>
              <a:rPr lang="en-GB" sz="2200" dirty="0" smtClean="0"/>
              <a:t>(Revision from before half term)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What’s the advantage? Answer these: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Common sense: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advantage is there to splitting a coded solution up into smaller defined modules?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advantage is there to a group of programmers working on smaller defined modules?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advantage is there to working with smaller modules if the program needs updating or replacing?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779</Words>
  <Application>Microsoft Office PowerPoint</Application>
  <PresentationFormat>On-screen Show (4:3)</PresentationFormat>
  <Paragraphs>153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3.1.3 Program Flow control_1</vt:lpstr>
      <vt:lpstr>Start - Keyword challenge – so far...</vt:lpstr>
      <vt:lpstr>Lesson outcomes</vt:lpstr>
      <vt:lpstr>Quick one - Why design?</vt:lpstr>
      <vt:lpstr>Quick one - Why design?</vt:lpstr>
      <vt:lpstr>Program Control Structure</vt:lpstr>
      <vt:lpstr>Why break programming down?(Revision from before half term)</vt:lpstr>
      <vt:lpstr>Why break programming down?(Revision from before half term)</vt:lpstr>
      <vt:lpstr>Why break programming down?(Revision from before half term)</vt:lpstr>
      <vt:lpstr>Quick break – another reason to use structured program control</vt:lpstr>
      <vt:lpstr>Quick break – another reason to use structured program control</vt:lpstr>
      <vt:lpstr>Breaking down and solving problems in a graphical way...</vt:lpstr>
      <vt:lpstr>Slide 13</vt:lpstr>
      <vt:lpstr>Breaking down and solving problems in a graphical way...</vt:lpstr>
      <vt:lpstr>Slide 15</vt:lpstr>
      <vt:lpstr>Breaking down and solving problems in a graphical way...</vt:lpstr>
      <vt:lpstr>Keywords/phrases used this lesson</vt:lpstr>
      <vt:lpstr>Snakes and ladders – complete this flowchart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3.1.3 Program Flow control</dc:title>
  <dc:creator>mhadley</dc:creator>
  <cp:lastModifiedBy>mhadley</cp:lastModifiedBy>
  <cp:revision>7</cp:revision>
  <dcterms:created xsi:type="dcterms:W3CDTF">2013-11-04T13:24:53Z</dcterms:created>
  <dcterms:modified xsi:type="dcterms:W3CDTF">2013-11-05T14:05:58Z</dcterms:modified>
</cp:coreProperties>
</file>