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76" r:id="rId2"/>
    <p:sldId id="256" r:id="rId3"/>
    <p:sldId id="277" r:id="rId4"/>
    <p:sldId id="285" r:id="rId5"/>
    <p:sldId id="287" r:id="rId6"/>
    <p:sldId id="286" r:id="rId7"/>
    <p:sldId id="288" r:id="rId8"/>
    <p:sldId id="292" r:id="rId9"/>
    <p:sldId id="293" r:id="rId10"/>
    <p:sldId id="294" r:id="rId11"/>
    <p:sldId id="295" r:id="rId12"/>
    <p:sldId id="291" r:id="rId13"/>
    <p:sldId id="296" r:id="rId14"/>
    <p:sldId id="297" r:id="rId15"/>
    <p:sldId id="298" r:id="rId16"/>
    <p:sldId id="299" r:id="rId17"/>
    <p:sldId id="300" r:id="rId18"/>
    <p:sldId id="301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61794" autoAdjust="0"/>
  </p:normalViewPr>
  <p:slideViewPr>
    <p:cSldViewPr>
      <p:cViewPr varScale="1">
        <p:scale>
          <a:sx n="47" d="100"/>
          <a:sy n="47" d="100"/>
        </p:scale>
        <p:origin x="-183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42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9ABD76-7EE7-45DE-AF9E-14081190B48F}" type="datetimeFigureOut">
              <a:rPr lang="en-US" smtClean="0"/>
              <a:pPr/>
              <a:t>9/18/2013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F14D2A-9F5E-4038-8F94-B53C02C22F2B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A system...input &gt;</a:t>
            </a:r>
            <a:r>
              <a:rPr lang="en-GB" baseline="0" dirty="0" smtClean="0"/>
              <a:t> process &gt; output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F14D2A-9F5E-4038-8F94-B53C02C22F2B}" type="slidenum">
              <a:rPr lang="en-GB" smtClean="0"/>
              <a:pPr/>
              <a:t>4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A system...input &gt;</a:t>
            </a:r>
            <a:r>
              <a:rPr lang="en-GB" baseline="0" dirty="0" smtClean="0"/>
              <a:t> process &gt; output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F14D2A-9F5E-4038-8F94-B53C02C22F2B}" type="slidenum">
              <a:rPr lang="en-GB" smtClean="0"/>
              <a:pPr/>
              <a:t>5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Think of</a:t>
            </a:r>
            <a:r>
              <a:rPr lang="en-GB" baseline="0" dirty="0" smtClean="0"/>
              <a:t> a situation and complete a diagram demonstrating how it is a system.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F14D2A-9F5E-4038-8F94-B53C02C22F2B}" type="slidenum">
              <a:rPr lang="en-GB" smtClean="0"/>
              <a:pPr/>
              <a:t>6</a:t>
            </a:fld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My door numbers for my previous addresses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F14D2A-9F5E-4038-8F94-B53C02C22F2B}" type="slidenum">
              <a:rPr lang="en-GB" smtClean="0"/>
              <a:pPr/>
              <a:t>8</a:t>
            </a:fld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Lines of code needed to fly and maintain the US Joint</a:t>
            </a:r>
            <a:r>
              <a:rPr lang="en-GB" baseline="0" dirty="0" smtClean="0"/>
              <a:t> Strike Fighter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F14D2A-9F5E-4038-8F94-B53C02C22F2B}" type="slidenum">
              <a:rPr lang="en-GB" smtClean="0"/>
              <a:pPr/>
              <a:t>9</a:t>
            </a:fld>
            <a:endParaRPr lang="en-GB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People</a:t>
            </a:r>
            <a:r>
              <a:rPr lang="en-GB" baseline="0" dirty="0" smtClean="0"/>
              <a:t> I could beat in a fight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F14D2A-9F5E-4038-8F94-B53C02C22F2B}" type="slidenum">
              <a:rPr lang="en-GB" smtClean="0"/>
              <a:pPr/>
              <a:t>10</a:t>
            </a:fld>
            <a:endParaRPr lang="en-GB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We give computers data to process</a:t>
            </a:r>
            <a:r>
              <a:rPr lang="en-GB" baseline="0" dirty="0" smtClean="0"/>
              <a:t> so we can find meaning and create knowledge</a:t>
            </a:r>
          </a:p>
          <a:p>
            <a:endParaRPr lang="en-GB" baseline="0" dirty="0" smtClean="0"/>
          </a:p>
          <a:p>
            <a:r>
              <a:rPr lang="en-GB" baseline="0" dirty="0" smtClean="0"/>
              <a:t>Get into groups and sort </a:t>
            </a:r>
            <a:r>
              <a:rPr lang="en-GB" baseline="0" smtClean="0"/>
              <a:t>this data...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F14D2A-9F5E-4038-8F94-B53C02C22F2B}" type="slidenum">
              <a:rPr lang="en-GB" smtClean="0"/>
              <a:pPr/>
              <a:t>14</a:t>
            </a:fld>
            <a:endParaRPr lang="en-GB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F14D2A-9F5E-4038-8F94-B53C02C22F2B}" type="slidenum">
              <a:rPr lang="en-GB" smtClean="0"/>
              <a:pPr/>
              <a:t>15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5C087-6780-4004-9B84-C1B37C554EB8}" type="datetimeFigureOut">
              <a:rPr lang="en-US" smtClean="0"/>
              <a:pPr/>
              <a:t>9/18/2013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4A50A-9E82-41E4-9993-4348029D3EA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5C087-6780-4004-9B84-C1B37C554EB8}" type="datetimeFigureOut">
              <a:rPr lang="en-US" smtClean="0"/>
              <a:pPr/>
              <a:t>9/18/2013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4A50A-9E82-41E4-9993-4348029D3EA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5C087-6780-4004-9B84-C1B37C554EB8}" type="datetimeFigureOut">
              <a:rPr lang="en-US" smtClean="0"/>
              <a:pPr/>
              <a:t>9/18/2013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4A50A-9E82-41E4-9993-4348029D3EA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5C087-6780-4004-9B84-C1B37C554EB8}" type="datetimeFigureOut">
              <a:rPr lang="en-US" smtClean="0"/>
              <a:pPr/>
              <a:t>9/18/2013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4A50A-9E82-41E4-9993-4348029D3EA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5C087-6780-4004-9B84-C1B37C554EB8}" type="datetimeFigureOut">
              <a:rPr lang="en-US" smtClean="0"/>
              <a:pPr/>
              <a:t>9/18/2013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4A50A-9E82-41E4-9993-4348029D3EA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5C087-6780-4004-9B84-C1B37C554EB8}" type="datetimeFigureOut">
              <a:rPr lang="en-US" smtClean="0"/>
              <a:pPr/>
              <a:t>9/18/2013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4A50A-9E82-41E4-9993-4348029D3EA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5C087-6780-4004-9B84-C1B37C554EB8}" type="datetimeFigureOut">
              <a:rPr lang="en-US" smtClean="0"/>
              <a:pPr/>
              <a:t>9/18/2013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4A50A-9E82-41E4-9993-4348029D3EA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5C087-6780-4004-9B84-C1B37C554EB8}" type="datetimeFigureOut">
              <a:rPr lang="en-US" smtClean="0"/>
              <a:pPr/>
              <a:t>9/18/2013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4A50A-9E82-41E4-9993-4348029D3EA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5C087-6780-4004-9B84-C1B37C554EB8}" type="datetimeFigureOut">
              <a:rPr lang="en-US" smtClean="0"/>
              <a:pPr/>
              <a:t>9/18/2013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4A50A-9E82-41E4-9993-4348029D3EA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5C087-6780-4004-9B84-C1B37C554EB8}" type="datetimeFigureOut">
              <a:rPr lang="en-US" smtClean="0"/>
              <a:pPr/>
              <a:t>9/18/2013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4A50A-9E82-41E4-9993-4348029D3EA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5C087-6780-4004-9B84-C1B37C554EB8}" type="datetimeFigureOut">
              <a:rPr lang="en-US" smtClean="0"/>
              <a:pPr/>
              <a:t>9/18/2013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4A50A-9E82-41E4-9993-4348029D3EA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F5C087-6780-4004-9B84-C1B37C554EB8}" type="datetimeFigureOut">
              <a:rPr lang="en-US" smtClean="0"/>
              <a:pPr/>
              <a:t>9/18/2013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54A50A-9E82-41E4-9993-4348029D3EA1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Starter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Success criteria</a:t>
            </a:r>
          </a:p>
          <a:p>
            <a:endParaRPr lang="en-GB" dirty="0" smtClean="0"/>
          </a:p>
          <a:p>
            <a:r>
              <a:rPr lang="en-GB" dirty="0" smtClean="0"/>
              <a:t>There you have the syllabus for this particular part of the course.</a:t>
            </a:r>
            <a:endParaRPr lang="en-GB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What’s this?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714347" y="1285860"/>
          <a:ext cx="8072494" cy="5353254"/>
        </p:xfrm>
        <a:graphic>
          <a:graphicData uri="http://schemas.openxmlformats.org/drawingml/2006/table">
            <a:tbl>
              <a:tblPr/>
              <a:tblGrid>
                <a:gridCol w="4036247"/>
                <a:gridCol w="4036247"/>
              </a:tblGrid>
              <a:tr h="256511">
                <a:tc>
                  <a:txBody>
                    <a:bodyPr/>
                    <a:lstStyle/>
                    <a:p>
                      <a:r>
                        <a:rPr lang="en-GB" sz="2000" dirty="0"/>
                        <a:t>Atkins, Alan</a:t>
                      </a:r>
                    </a:p>
                  </a:txBody>
                  <a:tcPr marL="4304" marR="4304" marT="4304" marB="43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DCD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Yes</a:t>
                      </a:r>
                      <a:endParaRPr lang="en-GB" sz="2000" dirty="0"/>
                    </a:p>
                  </a:txBody>
                  <a:tcPr marL="4304" marR="4304" marT="4304" marB="43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DCDC"/>
                    </a:solidFill>
                  </a:tcPr>
                </a:tc>
              </a:tr>
              <a:tr h="256511">
                <a:tc>
                  <a:txBody>
                    <a:bodyPr/>
                    <a:lstStyle/>
                    <a:p>
                      <a:r>
                        <a:rPr lang="en-GB" sz="2000"/>
                        <a:t>Barnard, Jack</a:t>
                      </a:r>
                    </a:p>
                  </a:txBody>
                  <a:tcPr marL="4304" marR="4304" marT="4304" marB="43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DCD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Yes</a:t>
                      </a:r>
                      <a:endParaRPr lang="en-GB" sz="2000" dirty="0"/>
                    </a:p>
                  </a:txBody>
                  <a:tcPr marL="4304" marR="4304" marT="4304" marB="43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DCDC"/>
                    </a:solidFill>
                  </a:tcPr>
                </a:tc>
              </a:tr>
              <a:tr h="256511">
                <a:tc>
                  <a:txBody>
                    <a:bodyPr/>
                    <a:lstStyle/>
                    <a:p>
                      <a:r>
                        <a:rPr lang="en-GB" sz="2000"/>
                        <a:t>Cooper, Morgan</a:t>
                      </a:r>
                    </a:p>
                  </a:txBody>
                  <a:tcPr marL="4304" marR="4304" marT="4304" marB="43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DCD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Yes</a:t>
                      </a:r>
                      <a:endParaRPr lang="en-GB" sz="2000" dirty="0"/>
                    </a:p>
                  </a:txBody>
                  <a:tcPr marL="4304" marR="4304" marT="4304" marB="43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DCDC"/>
                    </a:solidFill>
                  </a:tcPr>
                </a:tc>
              </a:tr>
              <a:tr h="256511">
                <a:tc>
                  <a:txBody>
                    <a:bodyPr/>
                    <a:lstStyle/>
                    <a:p>
                      <a:r>
                        <a:rPr lang="en-GB" sz="2000"/>
                        <a:t>Cornell, Daniel</a:t>
                      </a:r>
                    </a:p>
                  </a:txBody>
                  <a:tcPr marL="4304" marR="4304" marT="4304" marB="43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DCD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Yes</a:t>
                      </a:r>
                      <a:endParaRPr lang="en-GB" sz="2000" dirty="0"/>
                    </a:p>
                  </a:txBody>
                  <a:tcPr marL="4304" marR="4304" marT="4304" marB="43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DCDC"/>
                    </a:solidFill>
                  </a:tcPr>
                </a:tc>
              </a:tr>
              <a:tr h="256511">
                <a:tc>
                  <a:txBody>
                    <a:bodyPr/>
                    <a:lstStyle/>
                    <a:p>
                      <a:r>
                        <a:rPr lang="en-GB" sz="2000" dirty="0"/>
                        <a:t>Dempsey, Aidan</a:t>
                      </a:r>
                    </a:p>
                  </a:txBody>
                  <a:tcPr marL="4304" marR="4304" marT="4304" marB="43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DCD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Yes</a:t>
                      </a:r>
                      <a:endParaRPr lang="en-GB" sz="2000" dirty="0"/>
                    </a:p>
                  </a:txBody>
                  <a:tcPr marL="4304" marR="4304" marT="4304" marB="43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DCDC"/>
                    </a:solidFill>
                  </a:tcPr>
                </a:tc>
              </a:tr>
              <a:tr h="256511">
                <a:tc>
                  <a:txBody>
                    <a:bodyPr/>
                    <a:lstStyle/>
                    <a:p>
                      <a:r>
                        <a:rPr lang="en-GB" sz="2000"/>
                        <a:t>Hawkes, John</a:t>
                      </a:r>
                    </a:p>
                  </a:txBody>
                  <a:tcPr marL="4304" marR="4304" marT="4304" marB="43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DCD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Yes</a:t>
                      </a:r>
                      <a:endParaRPr lang="en-GB" sz="2000" dirty="0"/>
                    </a:p>
                  </a:txBody>
                  <a:tcPr marL="4304" marR="4304" marT="4304" marB="43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DCDC"/>
                    </a:solidFill>
                  </a:tcPr>
                </a:tc>
              </a:tr>
              <a:tr h="256511">
                <a:tc>
                  <a:txBody>
                    <a:bodyPr/>
                    <a:lstStyle/>
                    <a:p>
                      <a:r>
                        <a:rPr lang="en-GB" sz="2000"/>
                        <a:t>Hoddinott, Charles</a:t>
                      </a:r>
                    </a:p>
                  </a:txBody>
                  <a:tcPr marL="4304" marR="4304" marT="4304" marB="43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DCD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Yes</a:t>
                      </a:r>
                      <a:endParaRPr lang="en-GB" sz="2000" dirty="0"/>
                    </a:p>
                  </a:txBody>
                  <a:tcPr marL="4304" marR="4304" marT="4304" marB="43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DCDC"/>
                    </a:solidFill>
                  </a:tcPr>
                </a:tc>
              </a:tr>
              <a:tr h="256511">
                <a:tc>
                  <a:txBody>
                    <a:bodyPr/>
                    <a:lstStyle/>
                    <a:p>
                      <a:r>
                        <a:rPr lang="en-GB" sz="2000" dirty="0"/>
                        <a:t>Johnson, Connor</a:t>
                      </a:r>
                    </a:p>
                  </a:txBody>
                  <a:tcPr marL="4304" marR="4304" marT="4304" marB="43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DCD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Yes</a:t>
                      </a:r>
                      <a:endParaRPr lang="en-GB" sz="2000" dirty="0"/>
                    </a:p>
                  </a:txBody>
                  <a:tcPr marL="4304" marR="4304" marT="4304" marB="43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DCDC"/>
                    </a:solidFill>
                  </a:tcPr>
                </a:tc>
              </a:tr>
              <a:tr h="256511">
                <a:tc>
                  <a:txBody>
                    <a:bodyPr/>
                    <a:lstStyle/>
                    <a:p>
                      <a:r>
                        <a:rPr lang="en-GB" sz="2000"/>
                        <a:t>Jones, Rhys</a:t>
                      </a:r>
                    </a:p>
                  </a:txBody>
                  <a:tcPr marL="4304" marR="4304" marT="4304" marB="43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DCD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Yes</a:t>
                      </a:r>
                      <a:endParaRPr lang="en-GB" sz="2000" dirty="0"/>
                    </a:p>
                  </a:txBody>
                  <a:tcPr marL="4304" marR="4304" marT="4304" marB="43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DCDC"/>
                    </a:solidFill>
                  </a:tcPr>
                </a:tc>
              </a:tr>
              <a:tr h="256511">
                <a:tc>
                  <a:txBody>
                    <a:bodyPr/>
                    <a:lstStyle/>
                    <a:p>
                      <a:r>
                        <a:rPr lang="en-GB" sz="2000"/>
                        <a:t>Morse, Samuel</a:t>
                      </a:r>
                    </a:p>
                  </a:txBody>
                  <a:tcPr marL="4304" marR="4304" marT="4304" marB="43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DCD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Yes</a:t>
                      </a:r>
                      <a:endParaRPr lang="en-GB" sz="2000" dirty="0"/>
                    </a:p>
                  </a:txBody>
                  <a:tcPr marL="4304" marR="4304" marT="4304" marB="43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DCDC"/>
                    </a:solidFill>
                  </a:tcPr>
                </a:tc>
              </a:tr>
              <a:tr h="256511">
                <a:tc>
                  <a:txBody>
                    <a:bodyPr/>
                    <a:lstStyle/>
                    <a:p>
                      <a:r>
                        <a:rPr lang="en-GB" sz="2000" dirty="0" err="1" smtClean="0"/>
                        <a:t>Okyere</a:t>
                      </a:r>
                      <a:r>
                        <a:rPr lang="en-GB" sz="2000" dirty="0"/>
                        <a:t>, </a:t>
                      </a:r>
                      <a:r>
                        <a:rPr lang="en-GB" sz="2000" dirty="0" smtClean="0"/>
                        <a:t>Martinson</a:t>
                      </a:r>
                      <a:endParaRPr lang="en-GB" sz="2000" dirty="0"/>
                    </a:p>
                  </a:txBody>
                  <a:tcPr marL="4304" marR="4304" marT="4304" marB="43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DCD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Yes</a:t>
                      </a:r>
                      <a:endParaRPr lang="en-GB" sz="2000" dirty="0"/>
                    </a:p>
                  </a:txBody>
                  <a:tcPr marL="4304" marR="4304" marT="4304" marB="43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DCDC"/>
                    </a:solidFill>
                  </a:tcPr>
                </a:tc>
              </a:tr>
              <a:tr h="338726">
                <a:tc>
                  <a:txBody>
                    <a:bodyPr/>
                    <a:lstStyle/>
                    <a:p>
                      <a:r>
                        <a:rPr lang="en-GB" sz="2000" dirty="0" err="1"/>
                        <a:t>Oram</a:t>
                      </a:r>
                      <a:r>
                        <a:rPr lang="en-GB" sz="2000" dirty="0"/>
                        <a:t>, </a:t>
                      </a:r>
                      <a:r>
                        <a:rPr lang="en-GB" sz="2000" dirty="0" smtClean="0"/>
                        <a:t>Taylor</a:t>
                      </a:r>
                      <a:endParaRPr lang="en-GB" sz="2000" dirty="0"/>
                    </a:p>
                  </a:txBody>
                  <a:tcPr marL="4304" marR="4304" marT="4304" marB="43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DCD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Yes</a:t>
                      </a:r>
                      <a:endParaRPr lang="en-GB" sz="2000" dirty="0"/>
                    </a:p>
                  </a:txBody>
                  <a:tcPr marL="4304" marR="4304" marT="4304" marB="43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DCDC"/>
                    </a:solidFill>
                  </a:tcPr>
                </a:tc>
              </a:tr>
              <a:tr h="256511">
                <a:tc>
                  <a:txBody>
                    <a:bodyPr/>
                    <a:lstStyle/>
                    <a:p>
                      <a:r>
                        <a:rPr lang="en-GB" sz="2000" dirty="0" err="1"/>
                        <a:t>Rehal</a:t>
                      </a:r>
                      <a:r>
                        <a:rPr lang="en-GB" sz="2000" dirty="0"/>
                        <a:t>, </a:t>
                      </a:r>
                      <a:r>
                        <a:rPr lang="en-GB" sz="2000" dirty="0" err="1"/>
                        <a:t>Baldip</a:t>
                      </a:r>
                      <a:endParaRPr lang="en-GB" sz="2000" dirty="0"/>
                    </a:p>
                  </a:txBody>
                  <a:tcPr marL="4304" marR="4304" marT="4304" marB="43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DCD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Yes</a:t>
                      </a:r>
                      <a:endParaRPr lang="en-GB" sz="2000" dirty="0"/>
                    </a:p>
                  </a:txBody>
                  <a:tcPr marL="4304" marR="4304" marT="4304" marB="43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DCDC"/>
                    </a:solidFill>
                  </a:tcPr>
                </a:tc>
              </a:tr>
              <a:tr h="256511">
                <a:tc>
                  <a:txBody>
                    <a:bodyPr/>
                    <a:lstStyle/>
                    <a:p>
                      <a:r>
                        <a:rPr lang="en-GB" sz="2000"/>
                        <a:t>Stepton, Luke</a:t>
                      </a:r>
                    </a:p>
                  </a:txBody>
                  <a:tcPr marL="4304" marR="4304" marT="4304" marB="43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DCD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Yes</a:t>
                      </a:r>
                      <a:endParaRPr lang="en-GB" sz="2000" dirty="0"/>
                    </a:p>
                  </a:txBody>
                  <a:tcPr marL="4304" marR="4304" marT="4304" marB="43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DCDC"/>
                    </a:solidFill>
                  </a:tcPr>
                </a:tc>
              </a:tr>
              <a:tr h="256511">
                <a:tc>
                  <a:txBody>
                    <a:bodyPr/>
                    <a:lstStyle/>
                    <a:p>
                      <a:r>
                        <a:rPr lang="en-GB" sz="2000"/>
                        <a:t>Watkinson, Andrew</a:t>
                      </a:r>
                    </a:p>
                  </a:txBody>
                  <a:tcPr marL="4304" marR="4304" marT="4304" marB="43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DCD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Yes</a:t>
                      </a:r>
                      <a:endParaRPr lang="en-GB" sz="2000" dirty="0"/>
                    </a:p>
                  </a:txBody>
                  <a:tcPr marL="4304" marR="4304" marT="4304" marB="43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DCDC"/>
                    </a:solidFill>
                  </a:tcPr>
                </a:tc>
              </a:tr>
              <a:tr h="256511">
                <a:tc>
                  <a:txBody>
                    <a:bodyPr/>
                    <a:lstStyle/>
                    <a:p>
                      <a:r>
                        <a:rPr lang="en-GB" sz="2000"/>
                        <a:t>Wheal, Jay</a:t>
                      </a:r>
                    </a:p>
                  </a:txBody>
                  <a:tcPr marL="4304" marR="4304" marT="4304" marB="43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DCD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Yes</a:t>
                      </a:r>
                      <a:endParaRPr lang="en-GB" sz="2000" dirty="0"/>
                    </a:p>
                  </a:txBody>
                  <a:tcPr marL="4304" marR="4304" marT="4304" marB="43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DCDC"/>
                    </a:solidFill>
                  </a:tcPr>
                </a:tc>
              </a:tr>
              <a:tr h="254192">
                <a:tc>
                  <a:txBody>
                    <a:bodyPr/>
                    <a:lstStyle/>
                    <a:p>
                      <a:r>
                        <a:rPr lang="en-GB" sz="2000" dirty="0"/>
                        <a:t>Wood, Cody</a:t>
                      </a:r>
                    </a:p>
                  </a:txBody>
                  <a:tcPr marL="4304" marR="4304" marT="4304" marB="43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DCD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Yes</a:t>
                      </a:r>
                      <a:endParaRPr lang="en-GB" sz="2000" dirty="0"/>
                    </a:p>
                  </a:txBody>
                  <a:tcPr marL="4304" marR="4304" marT="4304" marB="43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DCDC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71472" y="571480"/>
            <a:ext cx="153086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Data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143504" y="2786058"/>
            <a:ext cx="361695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Information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71472" y="4572008"/>
            <a:ext cx="337284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Knowledge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42910" y="1357298"/>
            <a:ext cx="250033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Could be: Facts, figures, numbers, characters, symbols, images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6143636" y="3571876"/>
            <a:ext cx="25003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Putting Data into a context</a:t>
            </a:r>
            <a:endParaRPr lang="en-GB" dirty="0"/>
          </a:p>
        </p:txBody>
      </p:sp>
      <p:sp>
        <p:nvSpPr>
          <p:cNvPr id="10" name="Freeform 9"/>
          <p:cNvSpPr/>
          <p:nvPr/>
        </p:nvSpPr>
        <p:spPr>
          <a:xfrm>
            <a:off x="2104571" y="1001486"/>
            <a:ext cx="5152572" cy="2002971"/>
          </a:xfrm>
          <a:custGeom>
            <a:avLst/>
            <a:gdLst>
              <a:gd name="connsiteX0" fmla="*/ 0 w 5152572"/>
              <a:gd name="connsiteY0" fmla="*/ 0 h 2002971"/>
              <a:gd name="connsiteX1" fmla="*/ 2728686 w 5152572"/>
              <a:gd name="connsiteY1" fmla="*/ 391885 h 2002971"/>
              <a:gd name="connsiteX2" fmla="*/ 4717143 w 5152572"/>
              <a:gd name="connsiteY2" fmla="*/ 1465943 h 2002971"/>
              <a:gd name="connsiteX3" fmla="*/ 5152572 w 5152572"/>
              <a:gd name="connsiteY3" fmla="*/ 2002971 h 20029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152572" h="2002971">
                <a:moveTo>
                  <a:pt x="0" y="0"/>
                </a:moveTo>
                <a:cubicBezTo>
                  <a:pt x="971248" y="73780"/>
                  <a:pt x="1942496" y="147561"/>
                  <a:pt x="2728686" y="391885"/>
                </a:cubicBezTo>
                <a:cubicBezTo>
                  <a:pt x="3514876" y="636209"/>
                  <a:pt x="4313162" y="1197429"/>
                  <a:pt x="4717143" y="1465943"/>
                </a:cubicBezTo>
                <a:cubicBezTo>
                  <a:pt x="5121124" y="1734457"/>
                  <a:pt x="5136848" y="1868714"/>
                  <a:pt x="5152572" y="2002971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4214810" y="1142984"/>
            <a:ext cx="2849883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Give it meaning</a:t>
            </a:r>
            <a:endParaRPr lang="en-US" sz="32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14348" y="5429264"/>
            <a:ext cx="250033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Information about things, facts and opinions that has been shared</a:t>
            </a:r>
            <a:endParaRPr lang="en-GB" dirty="0"/>
          </a:p>
        </p:txBody>
      </p:sp>
      <p:sp>
        <p:nvSpPr>
          <p:cNvPr id="13" name="Freeform 12"/>
          <p:cNvSpPr/>
          <p:nvPr/>
        </p:nvSpPr>
        <p:spPr>
          <a:xfrm rot="8296089">
            <a:off x="3058607" y="4245302"/>
            <a:ext cx="4174259" cy="1766147"/>
          </a:xfrm>
          <a:custGeom>
            <a:avLst/>
            <a:gdLst>
              <a:gd name="connsiteX0" fmla="*/ 0 w 5152572"/>
              <a:gd name="connsiteY0" fmla="*/ 0 h 2002971"/>
              <a:gd name="connsiteX1" fmla="*/ 2728686 w 5152572"/>
              <a:gd name="connsiteY1" fmla="*/ 391885 h 2002971"/>
              <a:gd name="connsiteX2" fmla="*/ 4717143 w 5152572"/>
              <a:gd name="connsiteY2" fmla="*/ 1465943 h 2002971"/>
              <a:gd name="connsiteX3" fmla="*/ 5152572 w 5152572"/>
              <a:gd name="connsiteY3" fmla="*/ 2002971 h 2002971"/>
              <a:gd name="connsiteX0" fmla="*/ 0 w 4174259"/>
              <a:gd name="connsiteY0" fmla="*/ 298752 h 1766147"/>
              <a:gd name="connsiteX1" fmla="*/ 1750373 w 4174259"/>
              <a:gd name="connsiteY1" fmla="*/ 155061 h 1766147"/>
              <a:gd name="connsiteX2" fmla="*/ 3738830 w 4174259"/>
              <a:gd name="connsiteY2" fmla="*/ 1229119 h 1766147"/>
              <a:gd name="connsiteX3" fmla="*/ 4174259 w 4174259"/>
              <a:gd name="connsiteY3" fmla="*/ 1766147 h 1766147"/>
              <a:gd name="connsiteX0" fmla="*/ 0 w 4174259"/>
              <a:gd name="connsiteY0" fmla="*/ 298752 h 1766147"/>
              <a:gd name="connsiteX1" fmla="*/ 1750373 w 4174259"/>
              <a:gd name="connsiteY1" fmla="*/ 155061 h 1766147"/>
              <a:gd name="connsiteX2" fmla="*/ 3738830 w 4174259"/>
              <a:gd name="connsiteY2" fmla="*/ 1229119 h 1766147"/>
              <a:gd name="connsiteX3" fmla="*/ 4174259 w 4174259"/>
              <a:gd name="connsiteY3" fmla="*/ 1766147 h 17661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174259" h="1766147">
                <a:moveTo>
                  <a:pt x="0" y="298752"/>
                </a:moveTo>
                <a:cubicBezTo>
                  <a:pt x="932167" y="177533"/>
                  <a:pt x="1127235" y="0"/>
                  <a:pt x="1750373" y="155061"/>
                </a:cubicBezTo>
                <a:cubicBezTo>
                  <a:pt x="2373511" y="310122"/>
                  <a:pt x="3334849" y="960605"/>
                  <a:pt x="3738830" y="1229119"/>
                </a:cubicBezTo>
                <a:cubicBezTo>
                  <a:pt x="4142811" y="1497633"/>
                  <a:pt x="4158535" y="1631890"/>
                  <a:pt x="4174259" y="1766147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5000628" y="5072074"/>
            <a:ext cx="1148263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Share</a:t>
            </a:r>
            <a:endParaRPr lang="en-US" sz="32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000100" y="2571744"/>
            <a:ext cx="2286016" cy="64294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 smtClean="0"/>
              <a:t>Input</a:t>
            </a:r>
            <a:endParaRPr lang="en-GB" sz="3600" dirty="0"/>
          </a:p>
        </p:txBody>
      </p:sp>
      <p:sp>
        <p:nvSpPr>
          <p:cNvPr id="5" name="Rounded Rectangle 4"/>
          <p:cNvSpPr/>
          <p:nvPr/>
        </p:nvSpPr>
        <p:spPr>
          <a:xfrm>
            <a:off x="3500430" y="2571744"/>
            <a:ext cx="2286016" cy="64294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 smtClean="0"/>
              <a:t>Process</a:t>
            </a:r>
            <a:endParaRPr lang="en-GB" sz="3600" dirty="0"/>
          </a:p>
        </p:txBody>
      </p:sp>
      <p:sp>
        <p:nvSpPr>
          <p:cNvPr id="6" name="Rounded Rectangle 5"/>
          <p:cNvSpPr/>
          <p:nvPr/>
        </p:nvSpPr>
        <p:spPr>
          <a:xfrm>
            <a:off x="6000760" y="2571744"/>
            <a:ext cx="2286016" cy="64294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 smtClean="0"/>
              <a:t>Output</a:t>
            </a:r>
            <a:endParaRPr lang="en-GB" sz="3600" dirty="0"/>
          </a:p>
        </p:txBody>
      </p:sp>
      <p:sp>
        <p:nvSpPr>
          <p:cNvPr id="7" name="Rounded Rectangle 6"/>
          <p:cNvSpPr/>
          <p:nvPr/>
        </p:nvSpPr>
        <p:spPr>
          <a:xfrm>
            <a:off x="1000100" y="3714752"/>
            <a:ext cx="2286016" cy="64294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 smtClean="0"/>
              <a:t>Data</a:t>
            </a:r>
            <a:endParaRPr lang="en-GB" sz="3600" dirty="0"/>
          </a:p>
        </p:txBody>
      </p:sp>
      <p:sp>
        <p:nvSpPr>
          <p:cNvPr id="8" name="Rounded Rectangle 7"/>
          <p:cNvSpPr/>
          <p:nvPr/>
        </p:nvSpPr>
        <p:spPr>
          <a:xfrm>
            <a:off x="3500430" y="3714752"/>
            <a:ext cx="2286016" cy="64294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 smtClean="0"/>
              <a:t>Meaning</a:t>
            </a:r>
            <a:endParaRPr lang="en-GB" sz="3200" dirty="0"/>
          </a:p>
        </p:txBody>
      </p:sp>
      <p:sp>
        <p:nvSpPr>
          <p:cNvPr id="9" name="Rounded Rectangle 8"/>
          <p:cNvSpPr/>
          <p:nvPr/>
        </p:nvSpPr>
        <p:spPr>
          <a:xfrm>
            <a:off x="6000760" y="3714752"/>
            <a:ext cx="2286016" cy="64294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 smtClean="0"/>
              <a:t>Knowledge</a:t>
            </a:r>
            <a:endParaRPr lang="en-GB" sz="2800" dirty="0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So what’s that got to do with a system?</a:t>
            </a:r>
            <a:endParaRPr lang="en-GB" dirty="0"/>
          </a:p>
        </p:txBody>
      </p:sp>
      <p:sp>
        <p:nvSpPr>
          <p:cNvPr id="12" name="Right Arrow 11"/>
          <p:cNvSpPr/>
          <p:nvPr/>
        </p:nvSpPr>
        <p:spPr>
          <a:xfrm>
            <a:off x="5572132" y="2643182"/>
            <a:ext cx="642942" cy="428628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ight Arrow 12"/>
          <p:cNvSpPr/>
          <p:nvPr/>
        </p:nvSpPr>
        <p:spPr>
          <a:xfrm>
            <a:off x="3071802" y="2643182"/>
            <a:ext cx="642942" cy="428628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ight Arrow 13"/>
          <p:cNvSpPr/>
          <p:nvPr/>
        </p:nvSpPr>
        <p:spPr>
          <a:xfrm>
            <a:off x="5572132" y="3786190"/>
            <a:ext cx="642942" cy="428628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ight Arrow 14"/>
          <p:cNvSpPr/>
          <p:nvPr/>
        </p:nvSpPr>
        <p:spPr>
          <a:xfrm>
            <a:off x="3071802" y="3786190"/>
            <a:ext cx="642942" cy="428628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Progress check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928662" y="214290"/>
            <a:ext cx="2286016" cy="64294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 smtClean="0"/>
              <a:t>Input</a:t>
            </a:r>
            <a:endParaRPr lang="en-GB" sz="3600" dirty="0"/>
          </a:p>
        </p:txBody>
      </p:sp>
      <p:sp>
        <p:nvSpPr>
          <p:cNvPr id="5" name="Rounded Rectangle 4"/>
          <p:cNvSpPr/>
          <p:nvPr/>
        </p:nvSpPr>
        <p:spPr>
          <a:xfrm>
            <a:off x="3428992" y="214290"/>
            <a:ext cx="2286016" cy="64294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 smtClean="0"/>
              <a:t>Process</a:t>
            </a:r>
            <a:endParaRPr lang="en-GB" sz="3600" dirty="0"/>
          </a:p>
        </p:txBody>
      </p:sp>
      <p:sp>
        <p:nvSpPr>
          <p:cNvPr id="6" name="Rounded Rectangle 5"/>
          <p:cNvSpPr/>
          <p:nvPr/>
        </p:nvSpPr>
        <p:spPr>
          <a:xfrm>
            <a:off x="5929322" y="214290"/>
            <a:ext cx="2286016" cy="64294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 smtClean="0"/>
              <a:t>Output</a:t>
            </a:r>
            <a:endParaRPr lang="en-GB" sz="3600" dirty="0"/>
          </a:p>
        </p:txBody>
      </p:sp>
      <p:sp>
        <p:nvSpPr>
          <p:cNvPr id="7" name="Rounded Rectangle 6"/>
          <p:cNvSpPr/>
          <p:nvPr/>
        </p:nvSpPr>
        <p:spPr>
          <a:xfrm>
            <a:off x="928662" y="928670"/>
            <a:ext cx="2286016" cy="64294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 smtClean="0"/>
              <a:t>Data</a:t>
            </a:r>
            <a:endParaRPr lang="en-GB" sz="3600" dirty="0"/>
          </a:p>
        </p:txBody>
      </p:sp>
      <p:sp>
        <p:nvSpPr>
          <p:cNvPr id="8" name="Rounded Rectangle 7"/>
          <p:cNvSpPr/>
          <p:nvPr/>
        </p:nvSpPr>
        <p:spPr>
          <a:xfrm>
            <a:off x="3428992" y="928670"/>
            <a:ext cx="2286016" cy="64294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 smtClean="0"/>
              <a:t>Meaning</a:t>
            </a:r>
            <a:endParaRPr lang="en-GB" sz="3200" dirty="0"/>
          </a:p>
        </p:txBody>
      </p:sp>
      <p:sp>
        <p:nvSpPr>
          <p:cNvPr id="9" name="Rounded Rectangle 8"/>
          <p:cNvSpPr/>
          <p:nvPr/>
        </p:nvSpPr>
        <p:spPr>
          <a:xfrm>
            <a:off x="5929322" y="928670"/>
            <a:ext cx="2286016" cy="64294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 smtClean="0"/>
              <a:t>Knowledge</a:t>
            </a:r>
            <a:endParaRPr lang="en-GB" sz="2800" dirty="0"/>
          </a:p>
        </p:txBody>
      </p:sp>
      <p:sp>
        <p:nvSpPr>
          <p:cNvPr id="10" name="Right Arrow 9"/>
          <p:cNvSpPr/>
          <p:nvPr/>
        </p:nvSpPr>
        <p:spPr>
          <a:xfrm>
            <a:off x="5500694" y="285728"/>
            <a:ext cx="642942" cy="428628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ight Arrow 10"/>
          <p:cNvSpPr/>
          <p:nvPr/>
        </p:nvSpPr>
        <p:spPr>
          <a:xfrm>
            <a:off x="3000364" y="285728"/>
            <a:ext cx="642942" cy="428628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ight Arrow 11"/>
          <p:cNvSpPr/>
          <p:nvPr/>
        </p:nvSpPr>
        <p:spPr>
          <a:xfrm>
            <a:off x="5500694" y="1000108"/>
            <a:ext cx="642942" cy="428628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ight Arrow 12"/>
          <p:cNvSpPr/>
          <p:nvPr/>
        </p:nvSpPr>
        <p:spPr>
          <a:xfrm>
            <a:off x="3000364" y="1000108"/>
            <a:ext cx="642942" cy="428628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TextBox 13"/>
          <p:cNvSpPr txBox="1"/>
          <p:nvPr/>
        </p:nvSpPr>
        <p:spPr>
          <a:xfrm>
            <a:off x="928662" y="3000372"/>
            <a:ext cx="728667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dirty="0" smtClean="0"/>
              <a:t>Process this information by sorting it for me....</a:t>
            </a:r>
            <a:endParaRPr lang="en-GB" sz="54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Why do we need different data types?</a:t>
            </a:r>
            <a:br>
              <a:rPr lang="en-GB" dirty="0" smtClean="0"/>
            </a:br>
            <a:r>
              <a:rPr lang="en-GB" dirty="0" smtClean="0"/>
              <a:t>Which below do you think are true?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988840"/>
            <a:ext cx="8229600" cy="4425355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To make saving onto disk easier?</a:t>
            </a:r>
          </a:p>
          <a:p>
            <a:r>
              <a:rPr lang="en-GB" dirty="0" smtClean="0"/>
              <a:t>So we can group data types together?</a:t>
            </a:r>
            <a:endParaRPr lang="en-GB" dirty="0" smtClean="0"/>
          </a:p>
          <a:p>
            <a:r>
              <a:rPr lang="en-GB" dirty="0" smtClean="0"/>
              <a:t>Processing is simpler?</a:t>
            </a:r>
          </a:p>
          <a:p>
            <a:r>
              <a:rPr lang="en-GB" dirty="0" smtClean="0"/>
              <a:t>So the system doesn’t crash?</a:t>
            </a:r>
          </a:p>
          <a:p>
            <a:r>
              <a:rPr lang="en-GB" dirty="0" smtClean="0"/>
              <a:t>SO it can be sent through a logic gate?</a:t>
            </a:r>
            <a:endParaRPr lang="en-GB" dirty="0" smtClean="0"/>
          </a:p>
          <a:p>
            <a:r>
              <a:rPr lang="en-GB" dirty="0" smtClean="0"/>
              <a:t>Reduced chance of errors being made when handling data?</a:t>
            </a:r>
          </a:p>
          <a:p>
            <a:r>
              <a:rPr lang="en-GB" dirty="0" smtClean="0"/>
              <a:t>To hold more data?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Couple of questions...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dirty="0" smtClean="0"/>
              <a:t>Which of the following data would you store as an integer and which as a string?</a:t>
            </a:r>
          </a:p>
          <a:p>
            <a:r>
              <a:rPr lang="en-GB" dirty="0" smtClean="0"/>
              <a:t>Steve</a:t>
            </a:r>
          </a:p>
          <a:p>
            <a:r>
              <a:rPr lang="en-GB" dirty="0" smtClean="0"/>
              <a:t>15</a:t>
            </a:r>
          </a:p>
          <a:p>
            <a:r>
              <a:rPr lang="en-GB" dirty="0" smtClean="0"/>
              <a:t>007</a:t>
            </a:r>
          </a:p>
          <a:p>
            <a:r>
              <a:rPr lang="en-GB" dirty="0" smtClean="0"/>
              <a:t>B901LK</a:t>
            </a:r>
          </a:p>
          <a:p>
            <a:r>
              <a:rPr lang="en-GB" dirty="0" smtClean="0"/>
              <a:t>2012</a:t>
            </a:r>
          </a:p>
          <a:p>
            <a:r>
              <a:rPr lang="en-GB" dirty="0" smtClean="0"/>
              <a:t>10.2</a:t>
            </a:r>
          </a:p>
          <a:p>
            <a:r>
              <a:rPr lang="en-GB" dirty="0" smtClean="0"/>
              <a:t>Marks</a:t>
            </a:r>
          </a:p>
          <a:p>
            <a:endParaRPr lang="en-GB" dirty="0" smtClean="0"/>
          </a:p>
          <a:p>
            <a:r>
              <a:rPr lang="en-GB" dirty="0" smtClean="0"/>
              <a:t>Which is the odd one out and what would you store it as?</a:t>
            </a:r>
            <a:endParaRPr lang="en-GB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Couple of questions...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Which of the following are integers?</a:t>
            </a:r>
          </a:p>
          <a:p>
            <a:endParaRPr lang="en-GB" dirty="0" smtClean="0"/>
          </a:p>
          <a:p>
            <a:r>
              <a:rPr lang="en-GB" dirty="0" smtClean="0"/>
              <a:t>6</a:t>
            </a:r>
          </a:p>
          <a:p>
            <a:r>
              <a:rPr lang="en-GB" dirty="0" smtClean="0"/>
              <a:t>-7</a:t>
            </a:r>
          </a:p>
          <a:p>
            <a:r>
              <a:rPr lang="en-GB" dirty="0" smtClean="0"/>
              <a:t>2.6</a:t>
            </a:r>
          </a:p>
          <a:p>
            <a:r>
              <a:rPr lang="en-GB" dirty="0" smtClean="0"/>
              <a:t>10</a:t>
            </a:r>
          </a:p>
          <a:p>
            <a:r>
              <a:rPr lang="en-GB" dirty="0" smtClean="0"/>
              <a:t>4.5</a:t>
            </a:r>
          </a:p>
          <a:p>
            <a:r>
              <a:rPr lang="en-GB" dirty="0" smtClean="0"/>
              <a:t>17</a:t>
            </a:r>
          </a:p>
          <a:p>
            <a:r>
              <a:rPr lang="en-GB" dirty="0" smtClean="0"/>
              <a:t>17.0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Couple of questions...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Which of the following are just data and which are information?</a:t>
            </a:r>
          </a:p>
          <a:p>
            <a:endParaRPr lang="en-GB" dirty="0" smtClean="0"/>
          </a:p>
          <a:p>
            <a:r>
              <a:rPr lang="en-GB" dirty="0" smtClean="0"/>
              <a:t>65</a:t>
            </a:r>
          </a:p>
          <a:p>
            <a:r>
              <a:rPr lang="en-GB" dirty="0" smtClean="0"/>
              <a:t>NN126DD</a:t>
            </a:r>
          </a:p>
          <a:p>
            <a:r>
              <a:rPr lang="en-GB" dirty="0" smtClean="0"/>
              <a:t>22 Harrow Lane</a:t>
            </a:r>
          </a:p>
          <a:p>
            <a:endParaRPr lang="en-GB" dirty="0" smtClean="0"/>
          </a:p>
          <a:p>
            <a:r>
              <a:rPr lang="en-GB" dirty="0" smtClean="0"/>
              <a:t>Is a cooking recipe information or data?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Computer Science 3.1.1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err="1" smtClean="0"/>
              <a:t>Constants_variables</a:t>
            </a:r>
            <a:r>
              <a:rPr lang="en-GB" dirty="0" smtClean="0"/>
              <a:t> and data types 1</a:t>
            </a:r>
            <a:endParaRPr lang="en-GB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Success criteria for the lesson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Be able to Explain what a system is</a:t>
            </a:r>
          </a:p>
          <a:p>
            <a:pPr>
              <a:buNone/>
            </a:pPr>
            <a:endParaRPr lang="en-GB" dirty="0" smtClean="0"/>
          </a:p>
          <a:p>
            <a:r>
              <a:rPr lang="en-GB" dirty="0" smtClean="0"/>
              <a:t>Explain the difference between data, information and knowledge</a:t>
            </a:r>
          </a:p>
          <a:p>
            <a:endParaRPr lang="en-GB" dirty="0" smtClean="0"/>
          </a:p>
          <a:p>
            <a:r>
              <a:rPr lang="en-GB" dirty="0" smtClean="0"/>
              <a:t>List the main data types </a:t>
            </a:r>
          </a:p>
          <a:p>
            <a:r>
              <a:rPr lang="en-GB" dirty="0" smtClean="0"/>
              <a:t>Compare different types and recommend which is used when</a:t>
            </a:r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6"/>
            <a:ext cx="9144000" cy="1143000"/>
          </a:xfrm>
        </p:spPr>
        <p:txBody>
          <a:bodyPr>
            <a:normAutofit/>
          </a:bodyPr>
          <a:lstStyle/>
          <a:p>
            <a:r>
              <a:rPr lang="en-GB" dirty="0" smtClean="0"/>
              <a:t>A system: Explain what’s going on here:</a:t>
            </a:r>
            <a:endParaRPr lang="en-GB" dirty="0"/>
          </a:p>
        </p:txBody>
      </p:sp>
      <p:pic>
        <p:nvPicPr>
          <p:cNvPr id="2050" name="Picture 2" descr="http://t0.gstatic.com/images?q=tbn:ANd9GcRi0xshXFU0ULSDpy2ePR8idcbcCDSSCQwXAMfMgOPNnYOgljbDUQ:www.essexappliances.co.uk/images/categories/washing-machin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00430" y="1285860"/>
            <a:ext cx="1643074" cy="1643074"/>
          </a:xfrm>
          <a:prstGeom prst="rect">
            <a:avLst/>
          </a:prstGeom>
          <a:noFill/>
        </p:spPr>
      </p:pic>
      <p:pic>
        <p:nvPicPr>
          <p:cNvPr id="2052" name="Picture 4" descr="http://t3.gstatic.com/images?q=tbn:ANd9GcSxd5lLLbPicPgtAowbVwIx4WS8Kj0h1ysJ72J2t5nKsARJWGRP:3.bp.blogspot.com/-ufnWHn_VoSQ/Tt50uaHjRZI/AAAAAAAAAP4/vUV2HCPq7ro/s200/atm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86182" y="3214686"/>
            <a:ext cx="1214446" cy="1613033"/>
          </a:xfrm>
          <a:prstGeom prst="rect">
            <a:avLst/>
          </a:prstGeom>
          <a:noFill/>
        </p:spPr>
      </p:pic>
      <p:pic>
        <p:nvPicPr>
          <p:cNvPr id="2054" name="Picture 6" descr="http://ecx.images-amazon.com/images/I/91wPGVop5qL._SL1500_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786182" y="5286388"/>
            <a:ext cx="1234470" cy="1160402"/>
          </a:xfrm>
          <a:prstGeom prst="rect">
            <a:avLst/>
          </a:prstGeom>
          <a:noFill/>
        </p:spPr>
      </p:pic>
      <p:sp>
        <p:nvSpPr>
          <p:cNvPr id="7" name="Rectangle 6"/>
          <p:cNvSpPr/>
          <p:nvPr/>
        </p:nvSpPr>
        <p:spPr>
          <a:xfrm>
            <a:off x="1571604" y="1285860"/>
            <a:ext cx="1071570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9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?</a:t>
            </a:r>
            <a:endParaRPr lang="en-US" sz="9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71604" y="3071810"/>
            <a:ext cx="1071570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9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?</a:t>
            </a:r>
            <a:endParaRPr lang="en-US" sz="9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571604" y="5002612"/>
            <a:ext cx="1071570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9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?</a:t>
            </a:r>
            <a:endParaRPr lang="en-US" sz="9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215074" y="1214422"/>
            <a:ext cx="1071570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9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?</a:t>
            </a:r>
            <a:endParaRPr lang="en-US" sz="9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215074" y="3000372"/>
            <a:ext cx="1071570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9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?</a:t>
            </a:r>
            <a:endParaRPr lang="en-US" sz="9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215074" y="4931174"/>
            <a:ext cx="1071570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9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?</a:t>
            </a:r>
            <a:endParaRPr lang="en-US" sz="9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3" name="Right Arrow 12"/>
          <p:cNvSpPr/>
          <p:nvPr/>
        </p:nvSpPr>
        <p:spPr>
          <a:xfrm>
            <a:off x="2643174" y="1928802"/>
            <a:ext cx="857256" cy="214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ight Arrow 13"/>
          <p:cNvSpPr/>
          <p:nvPr/>
        </p:nvSpPr>
        <p:spPr>
          <a:xfrm>
            <a:off x="2714612" y="3857628"/>
            <a:ext cx="857256" cy="214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ight Arrow 14"/>
          <p:cNvSpPr/>
          <p:nvPr/>
        </p:nvSpPr>
        <p:spPr>
          <a:xfrm>
            <a:off x="2714612" y="5715016"/>
            <a:ext cx="857256" cy="214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ight Arrow 15"/>
          <p:cNvSpPr/>
          <p:nvPr/>
        </p:nvSpPr>
        <p:spPr>
          <a:xfrm>
            <a:off x="5429256" y="5715016"/>
            <a:ext cx="857256" cy="214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ight Arrow 16"/>
          <p:cNvSpPr/>
          <p:nvPr/>
        </p:nvSpPr>
        <p:spPr>
          <a:xfrm>
            <a:off x="5357818" y="3857628"/>
            <a:ext cx="857256" cy="214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ight Arrow 17"/>
          <p:cNvSpPr/>
          <p:nvPr/>
        </p:nvSpPr>
        <p:spPr>
          <a:xfrm>
            <a:off x="5357818" y="1857364"/>
            <a:ext cx="857256" cy="214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6"/>
            <a:ext cx="9144000" cy="1143000"/>
          </a:xfrm>
        </p:spPr>
        <p:txBody>
          <a:bodyPr>
            <a:normAutofit/>
          </a:bodyPr>
          <a:lstStyle/>
          <a:p>
            <a:r>
              <a:rPr lang="en-GB" dirty="0" smtClean="0"/>
              <a:t>A system: Explain what’s going on here:</a:t>
            </a:r>
            <a:endParaRPr lang="en-GB" dirty="0"/>
          </a:p>
        </p:txBody>
      </p:sp>
      <p:sp>
        <p:nvSpPr>
          <p:cNvPr id="10" name="Rectangle 9"/>
          <p:cNvSpPr/>
          <p:nvPr/>
        </p:nvSpPr>
        <p:spPr>
          <a:xfrm>
            <a:off x="6929454" y="1934743"/>
            <a:ext cx="1071570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9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?</a:t>
            </a:r>
            <a:endParaRPr lang="en-US" sz="9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3" name="Right Arrow 12"/>
          <p:cNvSpPr/>
          <p:nvPr/>
        </p:nvSpPr>
        <p:spPr>
          <a:xfrm>
            <a:off x="3857620" y="2577685"/>
            <a:ext cx="857256" cy="214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ight Arrow 17"/>
          <p:cNvSpPr/>
          <p:nvPr/>
        </p:nvSpPr>
        <p:spPr>
          <a:xfrm>
            <a:off x="5929322" y="2577685"/>
            <a:ext cx="857256" cy="214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30722" name="Picture 2" descr="http://www.recycleworks.co.uk/images/D/weather_station_kit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28662" y="1071546"/>
            <a:ext cx="2786050" cy="2795368"/>
          </a:xfrm>
          <a:prstGeom prst="rect">
            <a:avLst/>
          </a:prstGeom>
          <a:noFill/>
        </p:spPr>
      </p:pic>
      <p:sp>
        <p:nvSpPr>
          <p:cNvPr id="19" name="Rectangle 18"/>
          <p:cNvSpPr/>
          <p:nvPr/>
        </p:nvSpPr>
        <p:spPr>
          <a:xfrm>
            <a:off x="4786314" y="1934743"/>
            <a:ext cx="1071570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9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?</a:t>
            </a:r>
            <a:endParaRPr lang="en-US" sz="9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30724" name="Picture 4" descr="http://cdn1.sbnation.com/entry_photo_images/7279947/cellphonebuyers_large_verge_super_wide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071934" y="4286256"/>
            <a:ext cx="2214578" cy="1474214"/>
          </a:xfrm>
          <a:prstGeom prst="rect">
            <a:avLst/>
          </a:prstGeom>
          <a:noFill/>
        </p:spPr>
      </p:pic>
      <p:sp>
        <p:nvSpPr>
          <p:cNvPr id="23" name="Rectangle 22"/>
          <p:cNvSpPr/>
          <p:nvPr/>
        </p:nvSpPr>
        <p:spPr>
          <a:xfrm>
            <a:off x="7072330" y="4214818"/>
            <a:ext cx="1071570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9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?</a:t>
            </a:r>
            <a:endParaRPr lang="en-US" sz="9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1714480" y="4214818"/>
            <a:ext cx="1071570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9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?</a:t>
            </a:r>
            <a:endParaRPr lang="en-US" sz="9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5" name="Right Arrow 24"/>
          <p:cNvSpPr/>
          <p:nvPr/>
        </p:nvSpPr>
        <p:spPr>
          <a:xfrm>
            <a:off x="3000364" y="4929198"/>
            <a:ext cx="857256" cy="214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Right Arrow 25"/>
          <p:cNvSpPr/>
          <p:nvPr/>
        </p:nvSpPr>
        <p:spPr>
          <a:xfrm>
            <a:off x="6286512" y="4929198"/>
            <a:ext cx="857256" cy="214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So what makes up a system?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You tell me...give me a definition.</a:t>
            </a:r>
            <a:endParaRPr lang="en-GB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Progress check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What’s this?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80</a:t>
            </a:r>
          </a:p>
          <a:p>
            <a:r>
              <a:rPr lang="en-GB" dirty="0" smtClean="0"/>
              <a:t>25</a:t>
            </a:r>
          </a:p>
          <a:p>
            <a:r>
              <a:rPr lang="en-GB" dirty="0" smtClean="0"/>
              <a:t>32</a:t>
            </a:r>
          </a:p>
          <a:p>
            <a:r>
              <a:rPr lang="en-GB" dirty="0" smtClean="0"/>
              <a:t>52</a:t>
            </a:r>
          </a:p>
          <a:p>
            <a:r>
              <a:rPr lang="en-GB" dirty="0" smtClean="0"/>
              <a:t>42</a:t>
            </a:r>
          </a:p>
          <a:p>
            <a:r>
              <a:rPr lang="en-GB" dirty="0" smtClean="0"/>
              <a:t>161</a:t>
            </a:r>
            <a:endParaRPr lang="en-GB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What’s this?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18,600,000</a:t>
            </a:r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1857</TotalTime>
  <Words>496</Words>
  <Application>Microsoft Office PowerPoint</Application>
  <PresentationFormat>On-screen Show (4:3)</PresentationFormat>
  <Paragraphs>149</Paragraphs>
  <Slides>18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Starter</vt:lpstr>
      <vt:lpstr>Computer Science 3.1.1</vt:lpstr>
      <vt:lpstr>Success criteria for the lesson</vt:lpstr>
      <vt:lpstr>A system: Explain what’s going on here:</vt:lpstr>
      <vt:lpstr>A system: Explain what’s going on here:</vt:lpstr>
      <vt:lpstr>So what makes up a system?</vt:lpstr>
      <vt:lpstr>Progress check</vt:lpstr>
      <vt:lpstr>What’s this?</vt:lpstr>
      <vt:lpstr>What’s this?</vt:lpstr>
      <vt:lpstr>What’s this?</vt:lpstr>
      <vt:lpstr>Slide 11</vt:lpstr>
      <vt:lpstr>So what’s that got to do with a system?</vt:lpstr>
      <vt:lpstr>Progress check</vt:lpstr>
      <vt:lpstr>Slide 14</vt:lpstr>
      <vt:lpstr>Why do we need different data types? Which below do you think are true?</vt:lpstr>
      <vt:lpstr>Couple of questions...</vt:lpstr>
      <vt:lpstr>Couple of questions...</vt:lpstr>
      <vt:lpstr>Couple of questions...</vt:lpstr>
    </vt:vector>
  </TitlesOfParts>
  <Company>London Borough of Havering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Computer Science</dc:title>
  <dc:creator>mhadley</dc:creator>
  <cp:lastModifiedBy>mhadley</cp:lastModifiedBy>
  <cp:revision>152</cp:revision>
  <dcterms:created xsi:type="dcterms:W3CDTF">2013-07-10T09:05:25Z</dcterms:created>
  <dcterms:modified xsi:type="dcterms:W3CDTF">2013-09-18T20:52:20Z</dcterms:modified>
</cp:coreProperties>
</file>