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1" r:id="rId3"/>
    <p:sldId id="282" r:id="rId4"/>
    <p:sldId id="283" r:id="rId5"/>
    <p:sldId id="285" r:id="rId6"/>
    <p:sldId id="258" r:id="rId7"/>
    <p:sldId id="257" r:id="rId8"/>
    <p:sldId id="260" r:id="rId9"/>
    <p:sldId id="261" r:id="rId10"/>
    <p:sldId id="263" r:id="rId11"/>
    <p:sldId id="259" r:id="rId12"/>
    <p:sldId id="279" r:id="rId13"/>
    <p:sldId id="264" r:id="rId14"/>
    <p:sldId id="265" r:id="rId15"/>
    <p:sldId id="266" r:id="rId16"/>
    <p:sldId id="267" r:id="rId17"/>
    <p:sldId id="269" r:id="rId18"/>
    <p:sldId id="270" r:id="rId19"/>
    <p:sldId id="272" r:id="rId20"/>
    <p:sldId id="268" r:id="rId21"/>
    <p:sldId id="273" r:id="rId22"/>
    <p:sldId id="274" r:id="rId23"/>
    <p:sldId id="275" r:id="rId24"/>
    <p:sldId id="276" r:id="rId25"/>
    <p:sldId id="278" r:id="rId26"/>
    <p:sldId id="277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41" autoAdjust="0"/>
  </p:normalViewPr>
  <p:slideViewPr>
    <p:cSldViewPr>
      <p:cViewPr>
        <p:scale>
          <a:sx n="60" d="100"/>
          <a:sy n="60" d="100"/>
        </p:scale>
        <p:origin x="-144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A7E91-8B59-45BE-ACB8-75A87AC402C0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1C624-A757-439D-8240-47EBB62947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98</a:t>
            </a:r>
          </a:p>
          <a:p>
            <a:r>
              <a:rPr lang="en-GB" dirty="0" smtClean="0"/>
              <a:t>137</a:t>
            </a:r>
          </a:p>
          <a:p>
            <a:r>
              <a:rPr lang="en-GB" dirty="0" smtClean="0"/>
              <a:t>56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</a:t>
            </a:r>
            <a:r>
              <a:rPr lang="en-GB" baseline="0" dirty="0" smtClean="0"/>
              <a:t> we need help?</a:t>
            </a:r>
          </a:p>
          <a:p>
            <a:endParaRPr lang="en-GB" baseline="0" dirty="0" smtClean="0"/>
          </a:p>
          <a:p>
            <a:r>
              <a:rPr lang="en-GB" baseline="0" dirty="0" smtClean="0"/>
              <a:t>180-128-64-32-16-8-4-2-1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255 is the biggest number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255 is the biggest number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255 is the biggest number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101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C555-9539-4188-9394-CD09397BB24B}" type="datetimeFigureOut">
              <a:rPr lang="en-US" smtClean="0"/>
              <a:pPr/>
              <a:t>9/16/2013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knXWMjIA59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roubaixinteractive.com/PlayGround/Binary_Conversion/Binary_to_Text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On and OFF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upload.wikimedia.org/wikipedia/commons/thumb/3/36/ColossusRebuild_12.jpg/320px-ColossusRebuild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57166"/>
            <a:ext cx="4857784" cy="437200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5984" y="56435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4"/>
              </a:rPr>
              <a:t>http://www.youtube.com/watch?v=knXWMjIA59c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14348" y="1643050"/>
            <a:ext cx="78136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Imagine 8 bulbs / switches with 2 states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On and off</a:t>
            </a:r>
          </a:p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and 0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6" y="3844953"/>
            <a:ext cx="919156" cy="1227121"/>
          </a:xfrm>
          <a:prstGeom prst="rect">
            <a:avLst/>
          </a:prstGeom>
          <a:noFill/>
        </p:spPr>
      </p:pic>
      <p:pic>
        <p:nvPicPr>
          <p:cNvPr id="17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8" y="3844953"/>
            <a:ext cx="919156" cy="1227121"/>
          </a:xfrm>
          <a:prstGeom prst="rect">
            <a:avLst/>
          </a:prstGeom>
          <a:noFill/>
        </p:spPr>
      </p:pic>
      <p:pic>
        <p:nvPicPr>
          <p:cNvPr id="18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00" y="3844953"/>
            <a:ext cx="919156" cy="1227121"/>
          </a:xfrm>
          <a:prstGeom prst="rect">
            <a:avLst/>
          </a:prstGeom>
          <a:noFill/>
        </p:spPr>
      </p:pic>
      <p:pic>
        <p:nvPicPr>
          <p:cNvPr id="19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0" y="3857628"/>
            <a:ext cx="919156" cy="1227121"/>
          </a:xfrm>
          <a:prstGeom prst="rect">
            <a:avLst/>
          </a:prstGeom>
          <a:noFill/>
        </p:spPr>
      </p:pic>
      <p:pic>
        <p:nvPicPr>
          <p:cNvPr id="20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2" y="3857628"/>
            <a:ext cx="919156" cy="1227121"/>
          </a:xfrm>
          <a:prstGeom prst="rect">
            <a:avLst/>
          </a:prstGeom>
          <a:noFill/>
        </p:spPr>
      </p:pic>
      <p:pic>
        <p:nvPicPr>
          <p:cNvPr id="21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4" y="3857628"/>
            <a:ext cx="919156" cy="1227121"/>
          </a:xfrm>
          <a:prstGeom prst="rect">
            <a:avLst/>
          </a:prstGeom>
          <a:noFill/>
        </p:spPr>
      </p:pic>
      <p:pic>
        <p:nvPicPr>
          <p:cNvPr id="22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4" y="3857628"/>
            <a:ext cx="919156" cy="1227121"/>
          </a:xfrm>
          <a:prstGeom prst="rect">
            <a:avLst/>
          </a:prstGeom>
          <a:noFill/>
        </p:spPr>
      </p:pic>
      <p:pic>
        <p:nvPicPr>
          <p:cNvPr id="23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4812" y="3857628"/>
            <a:ext cx="919156" cy="1227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275856" y="2996952"/>
            <a:ext cx="28589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 bits = 1 byte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6" y="3844953"/>
            <a:ext cx="919156" cy="1227121"/>
          </a:xfrm>
          <a:prstGeom prst="rect">
            <a:avLst/>
          </a:prstGeom>
          <a:noFill/>
        </p:spPr>
      </p:pic>
      <p:pic>
        <p:nvPicPr>
          <p:cNvPr id="17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8" y="3844953"/>
            <a:ext cx="919156" cy="1227121"/>
          </a:xfrm>
          <a:prstGeom prst="rect">
            <a:avLst/>
          </a:prstGeom>
          <a:noFill/>
        </p:spPr>
      </p:pic>
      <p:pic>
        <p:nvPicPr>
          <p:cNvPr id="18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00" y="3844953"/>
            <a:ext cx="919156" cy="1227121"/>
          </a:xfrm>
          <a:prstGeom prst="rect">
            <a:avLst/>
          </a:prstGeom>
          <a:noFill/>
        </p:spPr>
      </p:pic>
      <p:pic>
        <p:nvPicPr>
          <p:cNvPr id="19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0" y="3857628"/>
            <a:ext cx="919156" cy="1227121"/>
          </a:xfrm>
          <a:prstGeom prst="rect">
            <a:avLst/>
          </a:prstGeom>
          <a:noFill/>
        </p:spPr>
      </p:pic>
      <p:pic>
        <p:nvPicPr>
          <p:cNvPr id="20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2" y="3857628"/>
            <a:ext cx="919156" cy="1227121"/>
          </a:xfrm>
          <a:prstGeom prst="rect">
            <a:avLst/>
          </a:prstGeom>
          <a:noFill/>
        </p:spPr>
      </p:pic>
      <p:pic>
        <p:nvPicPr>
          <p:cNvPr id="21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4" y="3857628"/>
            <a:ext cx="919156" cy="1227121"/>
          </a:xfrm>
          <a:prstGeom prst="rect">
            <a:avLst/>
          </a:prstGeom>
          <a:noFill/>
        </p:spPr>
      </p:pic>
      <p:pic>
        <p:nvPicPr>
          <p:cNvPr id="22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4" y="3857628"/>
            <a:ext cx="919156" cy="1227121"/>
          </a:xfrm>
          <a:prstGeom prst="rect">
            <a:avLst/>
          </a:prstGeom>
          <a:noFill/>
        </p:spPr>
      </p:pic>
      <p:pic>
        <p:nvPicPr>
          <p:cNvPr id="23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4812" y="3857628"/>
            <a:ext cx="919156" cy="1227121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3568" y="5157192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bit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691680" y="5157192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759496" y="5157192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bit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839616" y="5157192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bit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775720" y="5157192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bit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796136" y="5157192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bit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863952" y="5157192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bit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7956376" y="5147900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bit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037113" y="5345921"/>
            <a:ext cx="28310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byte</a:t>
            </a:r>
            <a:endParaRPr 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pic>
        <p:nvPicPr>
          <p:cNvPr id="6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6" y="3844953"/>
            <a:ext cx="919156" cy="1227121"/>
          </a:xfrm>
          <a:prstGeom prst="rect">
            <a:avLst/>
          </a:prstGeom>
          <a:noFill/>
        </p:spPr>
      </p:pic>
      <p:pic>
        <p:nvPicPr>
          <p:cNvPr id="7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8" y="3844953"/>
            <a:ext cx="919156" cy="1227121"/>
          </a:xfrm>
          <a:prstGeom prst="rect">
            <a:avLst/>
          </a:prstGeom>
          <a:noFill/>
        </p:spPr>
      </p:pic>
      <p:pic>
        <p:nvPicPr>
          <p:cNvPr id="8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00" y="3844953"/>
            <a:ext cx="919156" cy="1227121"/>
          </a:xfrm>
          <a:prstGeom prst="rect">
            <a:avLst/>
          </a:prstGeom>
          <a:noFill/>
        </p:spPr>
      </p:pic>
      <p:pic>
        <p:nvPicPr>
          <p:cNvPr id="9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0" y="3857628"/>
            <a:ext cx="919156" cy="1227121"/>
          </a:xfrm>
          <a:prstGeom prst="rect">
            <a:avLst/>
          </a:prstGeom>
          <a:noFill/>
        </p:spPr>
      </p:pic>
      <p:pic>
        <p:nvPicPr>
          <p:cNvPr id="10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2" y="3857628"/>
            <a:ext cx="919156" cy="1227121"/>
          </a:xfrm>
          <a:prstGeom prst="rect">
            <a:avLst/>
          </a:prstGeom>
          <a:noFill/>
        </p:spPr>
      </p:pic>
      <p:pic>
        <p:nvPicPr>
          <p:cNvPr id="11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4" y="3857628"/>
            <a:ext cx="919156" cy="1227121"/>
          </a:xfrm>
          <a:prstGeom prst="rect">
            <a:avLst/>
          </a:prstGeom>
          <a:noFill/>
        </p:spPr>
      </p:pic>
      <p:pic>
        <p:nvPicPr>
          <p:cNvPr id="12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4" y="3857628"/>
            <a:ext cx="919156" cy="1227121"/>
          </a:xfrm>
          <a:prstGeom prst="rect">
            <a:avLst/>
          </a:prstGeom>
          <a:noFill/>
        </p:spPr>
      </p:pic>
      <p:pic>
        <p:nvPicPr>
          <p:cNvPr id="13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4812" y="3857628"/>
            <a:ext cx="919156" cy="122712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714348" y="1643050"/>
            <a:ext cx="52776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Lets give each bulb a value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28600" y="5286388"/>
          <a:ext cx="842968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pic>
        <p:nvPicPr>
          <p:cNvPr id="6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6" y="3844953"/>
            <a:ext cx="919156" cy="1227121"/>
          </a:xfrm>
          <a:prstGeom prst="rect">
            <a:avLst/>
          </a:prstGeom>
          <a:noFill/>
        </p:spPr>
      </p:pic>
      <p:pic>
        <p:nvPicPr>
          <p:cNvPr id="7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8" y="3844953"/>
            <a:ext cx="919156" cy="1227121"/>
          </a:xfrm>
          <a:prstGeom prst="rect">
            <a:avLst/>
          </a:prstGeom>
          <a:noFill/>
        </p:spPr>
      </p:pic>
      <p:pic>
        <p:nvPicPr>
          <p:cNvPr id="9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0" y="3857628"/>
            <a:ext cx="919156" cy="1227121"/>
          </a:xfrm>
          <a:prstGeom prst="rect">
            <a:avLst/>
          </a:prstGeom>
          <a:noFill/>
        </p:spPr>
      </p:pic>
      <p:pic>
        <p:nvPicPr>
          <p:cNvPr id="10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2" y="3857628"/>
            <a:ext cx="919156" cy="1227121"/>
          </a:xfrm>
          <a:prstGeom prst="rect">
            <a:avLst/>
          </a:prstGeom>
          <a:noFill/>
        </p:spPr>
      </p:pic>
      <p:pic>
        <p:nvPicPr>
          <p:cNvPr id="11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4" y="3857628"/>
            <a:ext cx="919156" cy="1227121"/>
          </a:xfrm>
          <a:prstGeom prst="rect">
            <a:avLst/>
          </a:prstGeom>
          <a:noFill/>
        </p:spPr>
      </p:pic>
      <p:pic>
        <p:nvPicPr>
          <p:cNvPr id="12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4" y="3857628"/>
            <a:ext cx="919156" cy="122712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714348" y="1643050"/>
            <a:ext cx="63705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does this value represent?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28600" y="5286388"/>
          <a:ext cx="842968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6" name="Picture 2" descr="http://t1.gstatic.com/images?q=tbn:ANd9GcT0XVsu2e6-gfjCJ340ft29buCz_qmT4gX6O58Qsv0XUfeKXJHG6w:weworkforcheese.com/wp-content/uploads/2010/06/light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786190"/>
            <a:ext cx="928694" cy="1239854"/>
          </a:xfrm>
          <a:prstGeom prst="rect">
            <a:avLst/>
          </a:prstGeom>
          <a:noFill/>
        </p:spPr>
      </p:pic>
      <p:pic>
        <p:nvPicPr>
          <p:cNvPr id="17" name="Picture 2" descr="http://t1.gstatic.com/images?q=tbn:ANd9GcT0XVsu2e6-gfjCJ340ft29buCz_qmT4gX6O58Qsv0XUfeKXJHG6w:weworkforcheese.com/wp-content/uploads/2010/06/light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3857628"/>
            <a:ext cx="928694" cy="1239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pic>
        <p:nvPicPr>
          <p:cNvPr id="6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6" y="3844953"/>
            <a:ext cx="919156" cy="1227121"/>
          </a:xfrm>
          <a:prstGeom prst="rect">
            <a:avLst/>
          </a:prstGeom>
          <a:noFill/>
        </p:spPr>
      </p:pic>
      <p:pic>
        <p:nvPicPr>
          <p:cNvPr id="9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0" y="3857628"/>
            <a:ext cx="919156" cy="1227121"/>
          </a:xfrm>
          <a:prstGeom prst="rect">
            <a:avLst/>
          </a:prstGeom>
          <a:noFill/>
        </p:spPr>
      </p:pic>
      <p:pic>
        <p:nvPicPr>
          <p:cNvPr id="10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2" y="3857628"/>
            <a:ext cx="919156" cy="1227121"/>
          </a:xfrm>
          <a:prstGeom prst="rect">
            <a:avLst/>
          </a:prstGeom>
          <a:noFill/>
        </p:spPr>
      </p:pic>
      <p:pic>
        <p:nvPicPr>
          <p:cNvPr id="11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929066"/>
            <a:ext cx="919156" cy="1227121"/>
          </a:xfrm>
          <a:prstGeom prst="rect">
            <a:avLst/>
          </a:prstGeom>
          <a:noFill/>
        </p:spPr>
      </p:pic>
      <p:pic>
        <p:nvPicPr>
          <p:cNvPr id="12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3857628"/>
            <a:ext cx="919156" cy="122712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714348" y="1643050"/>
            <a:ext cx="63705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does this value represent?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28600" y="5286388"/>
          <a:ext cx="842968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6" name="Picture 2" descr="http://t1.gstatic.com/images?q=tbn:ANd9GcT0XVsu2e6-gfjCJ340ft29buCz_qmT4gX6O58Qsv0XUfeKXJHG6w:weworkforcheese.com/wp-content/uploads/2010/06/light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786190"/>
            <a:ext cx="928694" cy="1239854"/>
          </a:xfrm>
          <a:prstGeom prst="rect">
            <a:avLst/>
          </a:prstGeom>
          <a:noFill/>
        </p:spPr>
      </p:pic>
      <p:pic>
        <p:nvPicPr>
          <p:cNvPr id="17" name="Picture 2" descr="http://t1.gstatic.com/images?q=tbn:ANd9GcT0XVsu2e6-gfjCJ340ft29buCz_qmT4gX6O58Qsv0XUfeKXJHG6w:weworkforcheese.com/wp-content/uploads/2010/06/light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929066"/>
            <a:ext cx="928694" cy="1239854"/>
          </a:xfrm>
          <a:prstGeom prst="rect">
            <a:avLst/>
          </a:prstGeom>
          <a:noFill/>
        </p:spPr>
      </p:pic>
      <p:pic>
        <p:nvPicPr>
          <p:cNvPr id="13" name="Picture 2" descr="http://t1.gstatic.com/images?q=tbn:ANd9GcT0XVsu2e6-gfjCJ340ft29buCz_qmT4gX6O58Qsv0XUfeKXJHG6w:weworkforcheese.com/wp-content/uploads/2010/06/light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3786190"/>
            <a:ext cx="928694" cy="1239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14348" y="1643050"/>
            <a:ext cx="79035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Take away the bulbs and represent with </a:t>
            </a:r>
          </a:p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and 0s</a:t>
            </a:r>
          </a:p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does this value represent?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28600" y="5286388"/>
          <a:ext cx="842968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Denary (decimal numerical system)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Binary (representing values using 1 and 0s) – used by all computers and digital devices.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to denary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12474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Convert these: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6816" y="1777946"/>
          <a:ext cx="842968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2072" y="3516398"/>
          <a:ext cx="842968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6816" y="5306338"/>
          <a:ext cx="842968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1528916"/>
            <a:ext cx="69762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GB" sz="6600" dirty="0"/>
          </a:p>
        </p:txBody>
      </p:sp>
      <p:sp>
        <p:nvSpPr>
          <p:cNvPr id="10" name="Rectangle 9"/>
          <p:cNvSpPr/>
          <p:nvPr/>
        </p:nvSpPr>
        <p:spPr>
          <a:xfrm>
            <a:off x="-14059" y="3284984"/>
            <a:ext cx="6591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GB" sz="6600" dirty="0"/>
          </a:p>
        </p:txBody>
      </p:sp>
      <p:sp>
        <p:nvSpPr>
          <p:cNvPr id="11" name="Rectangle 10"/>
          <p:cNvSpPr/>
          <p:nvPr/>
        </p:nvSpPr>
        <p:spPr>
          <a:xfrm>
            <a:off x="24413" y="5013176"/>
            <a:ext cx="6319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GB" sz="6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Denary to Binary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12474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Convert these: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650237" y="1528916"/>
            <a:ext cx="69762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GB" sz="6600" dirty="0"/>
          </a:p>
        </p:txBody>
      </p:sp>
      <p:sp>
        <p:nvSpPr>
          <p:cNvPr id="10" name="Rectangle 9"/>
          <p:cNvSpPr/>
          <p:nvPr/>
        </p:nvSpPr>
        <p:spPr>
          <a:xfrm>
            <a:off x="2636178" y="3284984"/>
            <a:ext cx="6591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GB" sz="6600" dirty="0"/>
          </a:p>
        </p:txBody>
      </p:sp>
      <p:sp>
        <p:nvSpPr>
          <p:cNvPr id="11" name="Rectangle 10"/>
          <p:cNvSpPr/>
          <p:nvPr/>
        </p:nvSpPr>
        <p:spPr>
          <a:xfrm>
            <a:off x="2674650" y="5013176"/>
            <a:ext cx="6319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GB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4139952" y="1528916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180</a:t>
            </a:r>
            <a:endParaRPr lang="en-GB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3257108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42</a:t>
            </a:r>
            <a:endParaRPr lang="en-GB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4985300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201</a:t>
            </a:r>
            <a:endParaRPr lang="en-GB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have we created.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It can also represent 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071942"/>
            <a:ext cx="4286280" cy="202563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hlinkClick r:id="rId2"/>
              </a:rPr>
              <a:t>http://www.roubaixinteractive.com/PlayGround/Binary_Conversion/Binary_to_Text.asp</a:t>
            </a:r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 l="6445" t="6592" r="61914" b="20166"/>
          <a:stretch>
            <a:fillRect/>
          </a:stretch>
        </p:blipFill>
        <p:spPr bwMode="auto">
          <a:xfrm>
            <a:off x="5000628" y="357166"/>
            <a:ext cx="327900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- Hexadecimal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 2</a:t>
            </a:r>
          </a:p>
          <a:p>
            <a:r>
              <a:rPr lang="en-GB" dirty="0" smtClean="0"/>
              <a:t>Base 10</a:t>
            </a:r>
          </a:p>
          <a:p>
            <a:r>
              <a:rPr lang="en-GB" dirty="0" smtClean="0"/>
              <a:t>Now = Base 16 (because we can represent a byte with 2 letters)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16" y="4093602"/>
          <a:ext cx="8640961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41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Base 16 to Base 10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40768"/>
          <a:ext cx="8640961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41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7170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Convert 3C from base 16 to base 10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19" y="4509120"/>
          <a:ext cx="8568954" cy="1737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3x16=48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12x1=12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48+12 = 60</a:t>
                      </a:r>
                      <a:r>
                        <a:rPr lang="en-GB" sz="2400" baseline="0" dirty="0" smtClean="0"/>
                        <a:t> in base 10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Base 16 to Base 10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40768"/>
          <a:ext cx="8640961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41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7170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Convert 5F from base 16 to base 10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19" y="4509120"/>
          <a:ext cx="8568954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base 10 to Base 16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40768"/>
          <a:ext cx="8640961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41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7170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Convert 45 from base 10 to base 16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19" y="4509120"/>
          <a:ext cx="8568954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45/16=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Remainder=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base 10 to Base 16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40768"/>
          <a:ext cx="8640961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41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7170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Convert 235 from base 10 to base 16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19" y="4509120"/>
          <a:ext cx="8568954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235/16=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Remainder=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40768"/>
          <a:ext cx="8640961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41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  <a:gridCol w="50287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7170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Convert 3B to binary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19" y="4509120"/>
          <a:ext cx="8568954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</a:t>
            </a:r>
            <a:r>
              <a:rPr lang="en-GB" smtClean="0"/>
              <a:t>even further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– post mortem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Look at this: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75856" y="2780928"/>
            <a:ext cx="187220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Stomach full?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0152" y="2780928"/>
            <a:ext cx="187220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Feed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5148064" y="3320988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75856" y="4437112"/>
            <a:ext cx="187220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Sleep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4" idx="2"/>
            <a:endCxn id="10" idx="0"/>
          </p:cNvCxnSpPr>
          <p:nvPr/>
        </p:nvCxnSpPr>
        <p:spPr>
          <a:xfrm rot="5400000">
            <a:off x="3923928" y="4149080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92080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39330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15" name="Freeform 14"/>
          <p:cNvSpPr/>
          <p:nvPr/>
        </p:nvSpPr>
        <p:spPr>
          <a:xfrm>
            <a:off x="2790497" y="2270234"/>
            <a:ext cx="1418896" cy="3572979"/>
          </a:xfrm>
          <a:custGeom>
            <a:avLst/>
            <a:gdLst>
              <a:gd name="connsiteX0" fmla="*/ 1403131 w 1418896"/>
              <a:gd name="connsiteY0" fmla="*/ 3263463 h 3572979"/>
              <a:gd name="connsiteX1" fmla="*/ 1387365 w 1418896"/>
              <a:gd name="connsiteY1" fmla="*/ 3515711 h 3572979"/>
              <a:gd name="connsiteX2" fmla="*/ 1340069 w 1418896"/>
              <a:gd name="connsiteY2" fmla="*/ 3563007 h 3572979"/>
              <a:gd name="connsiteX3" fmla="*/ 457200 w 1418896"/>
              <a:gd name="connsiteY3" fmla="*/ 3547242 h 3572979"/>
              <a:gd name="connsiteX4" fmla="*/ 378372 w 1418896"/>
              <a:gd name="connsiteY4" fmla="*/ 3531476 h 3572979"/>
              <a:gd name="connsiteX5" fmla="*/ 126124 w 1418896"/>
              <a:gd name="connsiteY5" fmla="*/ 3515711 h 3572979"/>
              <a:gd name="connsiteX6" fmla="*/ 0 w 1418896"/>
              <a:gd name="connsiteY6" fmla="*/ 3484180 h 3572979"/>
              <a:gd name="connsiteX7" fmla="*/ 15765 w 1418896"/>
              <a:gd name="connsiteY7" fmla="*/ 3342290 h 3572979"/>
              <a:gd name="connsiteX8" fmla="*/ 31531 w 1418896"/>
              <a:gd name="connsiteY8" fmla="*/ 3263463 h 3572979"/>
              <a:gd name="connsiteX9" fmla="*/ 47296 w 1418896"/>
              <a:gd name="connsiteY9" fmla="*/ 2869325 h 3572979"/>
              <a:gd name="connsiteX10" fmla="*/ 63062 w 1418896"/>
              <a:gd name="connsiteY10" fmla="*/ 2617076 h 3572979"/>
              <a:gd name="connsiteX11" fmla="*/ 78827 w 1418896"/>
              <a:gd name="connsiteY11" fmla="*/ 2049518 h 3572979"/>
              <a:gd name="connsiteX12" fmla="*/ 94593 w 1418896"/>
              <a:gd name="connsiteY12" fmla="*/ 283780 h 3572979"/>
              <a:gd name="connsiteX13" fmla="*/ 141889 w 1418896"/>
              <a:gd name="connsiteY13" fmla="*/ 173421 h 3572979"/>
              <a:gd name="connsiteX14" fmla="*/ 157655 w 1418896"/>
              <a:gd name="connsiteY14" fmla="*/ 126125 h 3572979"/>
              <a:gd name="connsiteX15" fmla="*/ 204951 w 1418896"/>
              <a:gd name="connsiteY15" fmla="*/ 94594 h 3572979"/>
              <a:gd name="connsiteX16" fmla="*/ 252248 w 1418896"/>
              <a:gd name="connsiteY16" fmla="*/ 47297 h 3572979"/>
              <a:gd name="connsiteX17" fmla="*/ 315310 w 1418896"/>
              <a:gd name="connsiteY17" fmla="*/ 31532 h 3572979"/>
              <a:gd name="connsiteX18" fmla="*/ 457200 w 1418896"/>
              <a:gd name="connsiteY18" fmla="*/ 0 h 3572979"/>
              <a:gd name="connsiteX19" fmla="*/ 1166648 w 1418896"/>
              <a:gd name="connsiteY19" fmla="*/ 15766 h 3572979"/>
              <a:gd name="connsiteX20" fmla="*/ 1213944 w 1418896"/>
              <a:gd name="connsiteY20" fmla="*/ 31532 h 3572979"/>
              <a:gd name="connsiteX21" fmla="*/ 1229710 w 1418896"/>
              <a:gd name="connsiteY21" fmla="*/ 78828 h 3572979"/>
              <a:gd name="connsiteX22" fmla="*/ 1261241 w 1418896"/>
              <a:gd name="connsiteY22" fmla="*/ 220718 h 3572979"/>
              <a:gd name="connsiteX23" fmla="*/ 1292772 w 1418896"/>
              <a:gd name="connsiteY23" fmla="*/ 315311 h 3572979"/>
              <a:gd name="connsiteX24" fmla="*/ 1277006 w 1418896"/>
              <a:gd name="connsiteY24" fmla="*/ 457200 h 3572979"/>
              <a:gd name="connsiteX25" fmla="*/ 1229710 w 1418896"/>
              <a:gd name="connsiteY25" fmla="*/ 425669 h 3572979"/>
              <a:gd name="connsiteX26" fmla="*/ 1166648 w 1418896"/>
              <a:gd name="connsiteY26" fmla="*/ 331076 h 3572979"/>
              <a:gd name="connsiteX27" fmla="*/ 1150882 w 1418896"/>
              <a:gd name="connsiteY27" fmla="*/ 378373 h 3572979"/>
              <a:gd name="connsiteX28" fmla="*/ 1198179 w 1418896"/>
              <a:gd name="connsiteY28" fmla="*/ 425669 h 3572979"/>
              <a:gd name="connsiteX29" fmla="*/ 1213944 w 1418896"/>
              <a:gd name="connsiteY29" fmla="*/ 472966 h 3572979"/>
              <a:gd name="connsiteX30" fmla="*/ 1308537 w 1418896"/>
              <a:gd name="connsiteY30" fmla="*/ 457200 h 3572979"/>
              <a:gd name="connsiteX31" fmla="*/ 1324303 w 1418896"/>
              <a:gd name="connsiteY31" fmla="*/ 409904 h 3572979"/>
              <a:gd name="connsiteX32" fmla="*/ 1403131 w 1418896"/>
              <a:gd name="connsiteY32" fmla="*/ 299545 h 3572979"/>
              <a:gd name="connsiteX33" fmla="*/ 1418896 w 1418896"/>
              <a:gd name="connsiteY33" fmla="*/ 252249 h 357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18896" h="3572979">
                <a:moveTo>
                  <a:pt x="1403131" y="3263463"/>
                </a:moveTo>
                <a:cubicBezTo>
                  <a:pt x="1397876" y="3347546"/>
                  <a:pt x="1404721" y="3433271"/>
                  <a:pt x="1387365" y="3515711"/>
                </a:cubicBezTo>
                <a:cubicBezTo>
                  <a:pt x="1382772" y="3537528"/>
                  <a:pt x="1362352" y="3562252"/>
                  <a:pt x="1340069" y="3563007"/>
                </a:cubicBezTo>
                <a:cubicBezTo>
                  <a:pt x="1045901" y="3572979"/>
                  <a:pt x="751490" y="3552497"/>
                  <a:pt x="457200" y="3547242"/>
                </a:cubicBezTo>
                <a:cubicBezTo>
                  <a:pt x="430924" y="3541987"/>
                  <a:pt x="405048" y="3534017"/>
                  <a:pt x="378372" y="3531476"/>
                </a:cubicBezTo>
                <a:cubicBezTo>
                  <a:pt x="294505" y="3523489"/>
                  <a:pt x="209991" y="3523698"/>
                  <a:pt x="126124" y="3515711"/>
                </a:cubicBezTo>
                <a:cubicBezTo>
                  <a:pt x="72858" y="3510638"/>
                  <a:pt x="46759" y="3499766"/>
                  <a:pt x="0" y="3484180"/>
                </a:cubicBezTo>
                <a:cubicBezTo>
                  <a:pt x="5255" y="3436883"/>
                  <a:pt x="9035" y="3389399"/>
                  <a:pt x="15765" y="3342290"/>
                </a:cubicBezTo>
                <a:cubicBezTo>
                  <a:pt x="19555" y="3315763"/>
                  <a:pt x="29749" y="3290200"/>
                  <a:pt x="31531" y="3263463"/>
                </a:cubicBezTo>
                <a:cubicBezTo>
                  <a:pt x="40277" y="3132270"/>
                  <a:pt x="40890" y="3000653"/>
                  <a:pt x="47296" y="2869325"/>
                </a:cubicBezTo>
                <a:cubicBezTo>
                  <a:pt x="51401" y="2785178"/>
                  <a:pt x="57807" y="2701159"/>
                  <a:pt x="63062" y="2617076"/>
                </a:cubicBezTo>
                <a:cubicBezTo>
                  <a:pt x="68317" y="2427890"/>
                  <a:pt x="76270" y="2238760"/>
                  <a:pt x="78827" y="2049518"/>
                </a:cubicBezTo>
                <a:cubicBezTo>
                  <a:pt x="86780" y="1460969"/>
                  <a:pt x="84446" y="872295"/>
                  <a:pt x="94593" y="283780"/>
                </a:cubicBezTo>
                <a:cubicBezTo>
                  <a:pt x="95765" y="215814"/>
                  <a:pt x="115119" y="226960"/>
                  <a:pt x="141889" y="173421"/>
                </a:cubicBezTo>
                <a:cubicBezTo>
                  <a:pt x="149321" y="158557"/>
                  <a:pt x="147274" y="139102"/>
                  <a:pt x="157655" y="126125"/>
                </a:cubicBezTo>
                <a:cubicBezTo>
                  <a:pt x="169492" y="111329"/>
                  <a:pt x="190395" y="106724"/>
                  <a:pt x="204951" y="94594"/>
                </a:cubicBezTo>
                <a:cubicBezTo>
                  <a:pt x="222079" y="80320"/>
                  <a:pt x="232890" y="58359"/>
                  <a:pt x="252248" y="47297"/>
                </a:cubicBezTo>
                <a:cubicBezTo>
                  <a:pt x="271061" y="36547"/>
                  <a:pt x="294476" y="37485"/>
                  <a:pt x="315310" y="31532"/>
                </a:cubicBezTo>
                <a:cubicBezTo>
                  <a:pt x="423989" y="481"/>
                  <a:pt x="286472" y="28455"/>
                  <a:pt x="457200" y="0"/>
                </a:cubicBezTo>
                <a:lnTo>
                  <a:pt x="1166648" y="15766"/>
                </a:lnTo>
                <a:cubicBezTo>
                  <a:pt x="1183252" y="16458"/>
                  <a:pt x="1202193" y="19781"/>
                  <a:pt x="1213944" y="31532"/>
                </a:cubicBezTo>
                <a:cubicBezTo>
                  <a:pt x="1225695" y="43283"/>
                  <a:pt x="1225679" y="62706"/>
                  <a:pt x="1229710" y="78828"/>
                </a:cubicBezTo>
                <a:cubicBezTo>
                  <a:pt x="1252220" y="168866"/>
                  <a:pt x="1236958" y="139776"/>
                  <a:pt x="1261241" y="220718"/>
                </a:cubicBezTo>
                <a:cubicBezTo>
                  <a:pt x="1270792" y="252553"/>
                  <a:pt x="1292772" y="315311"/>
                  <a:pt x="1292772" y="315311"/>
                </a:cubicBezTo>
                <a:cubicBezTo>
                  <a:pt x="1287517" y="362607"/>
                  <a:pt x="1300616" y="415883"/>
                  <a:pt x="1277006" y="457200"/>
                </a:cubicBezTo>
                <a:cubicBezTo>
                  <a:pt x="1267605" y="473651"/>
                  <a:pt x="1242187" y="439929"/>
                  <a:pt x="1229710" y="425669"/>
                </a:cubicBezTo>
                <a:cubicBezTo>
                  <a:pt x="1204756" y="397150"/>
                  <a:pt x="1166648" y="331076"/>
                  <a:pt x="1166648" y="331076"/>
                </a:cubicBezTo>
                <a:cubicBezTo>
                  <a:pt x="1161393" y="346842"/>
                  <a:pt x="1145627" y="362607"/>
                  <a:pt x="1150882" y="378373"/>
                </a:cubicBezTo>
                <a:cubicBezTo>
                  <a:pt x="1157933" y="399525"/>
                  <a:pt x="1185812" y="407118"/>
                  <a:pt x="1198179" y="425669"/>
                </a:cubicBezTo>
                <a:cubicBezTo>
                  <a:pt x="1207397" y="439496"/>
                  <a:pt x="1208689" y="457200"/>
                  <a:pt x="1213944" y="472966"/>
                </a:cubicBezTo>
                <a:cubicBezTo>
                  <a:pt x="1245475" y="467711"/>
                  <a:pt x="1280783" y="473060"/>
                  <a:pt x="1308537" y="457200"/>
                </a:cubicBezTo>
                <a:cubicBezTo>
                  <a:pt x="1322966" y="448955"/>
                  <a:pt x="1316871" y="424768"/>
                  <a:pt x="1324303" y="409904"/>
                </a:cubicBezTo>
                <a:cubicBezTo>
                  <a:pt x="1335832" y="386847"/>
                  <a:pt x="1392415" y="313832"/>
                  <a:pt x="1403131" y="299545"/>
                </a:cubicBezTo>
                <a:lnTo>
                  <a:pt x="1418896" y="2522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– post mortem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Look at this: Its not complete?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2420888"/>
            <a:ext cx="187220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Sleep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3140968"/>
            <a:ext cx="187220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Stomach below 20% full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1115616" y="3284984"/>
            <a:ext cx="1152128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9512" y="6093296"/>
            <a:ext cx="187220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Sleep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 rot="5400000">
            <a:off x="899592" y="306896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32129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4716016" y="3356992"/>
            <a:ext cx="187220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Wake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5" idx="3"/>
            <a:endCxn id="31" idx="1"/>
          </p:cNvCxnSpPr>
          <p:nvPr/>
        </p:nvCxnSpPr>
        <p:spPr>
          <a:xfrm>
            <a:off x="4139952" y="3465004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164288" y="3356992"/>
            <a:ext cx="187220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Feed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60232" y="32129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588224" y="3465004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0" idx="0"/>
          </p:cNvCxnSpPr>
          <p:nvPr/>
        </p:nvCxnSpPr>
        <p:spPr>
          <a:xfrm rot="5400000">
            <a:off x="-287746" y="4688346"/>
            <a:ext cx="2808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67744" y="4221088"/>
            <a:ext cx="187220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Stomach comfortable?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39952" y="42930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4644008" y="4437112"/>
            <a:ext cx="187220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Vomit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endCxn id="45" idx="1"/>
          </p:cNvCxnSpPr>
          <p:nvPr/>
        </p:nvCxnSpPr>
        <p:spPr>
          <a:xfrm>
            <a:off x="4067944" y="4545124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092280" y="4437112"/>
            <a:ext cx="187220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Better?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88224" y="42930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516216" y="4545124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– post mortem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Take a flowchart...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Does the algorithm flow?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Are there any possibilities that it could crash or remain in a loop?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r>
              <a:rPr lang="en-GB" dirty="0" smtClean="0"/>
              <a:t>Which is the one you are most likely to program with?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928662" y="3929066"/>
            <a:ext cx="342902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High level language</a:t>
            </a:r>
            <a:endParaRPr lang="en-GB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4929190" y="3857628"/>
            <a:ext cx="3429024" cy="13573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Machine code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will be able to explain the significance of ON and OFF and explain what binary is</a:t>
            </a:r>
          </a:p>
          <a:p>
            <a:endParaRPr lang="en-GB" dirty="0" smtClean="0"/>
          </a:p>
          <a:p>
            <a:r>
              <a:rPr lang="en-GB" dirty="0" smtClean="0"/>
              <a:t>Most will be able to convert denary to binary numbers and vice versa</a:t>
            </a:r>
          </a:p>
          <a:p>
            <a:endParaRPr lang="en-GB" dirty="0" smtClean="0"/>
          </a:p>
          <a:p>
            <a:r>
              <a:rPr lang="en-GB" dirty="0" smtClean="0"/>
              <a:t>Some will be able to convert and understand hexadecimal numbers.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LWSMeSlLzc7nXomkL7uGvFvaZ-jyNALLKA4hCyPAnCywt7t5zXQ:us.123rf.com/400wm/400/400/kaspri/kaspri1107/kaspri110700035/10051394-red-power-switch-in-on-off-position-isolated-macro-close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604" y="2571744"/>
            <a:ext cx="3214710" cy="3020719"/>
          </a:xfrm>
          <a:prstGeom prst="rect">
            <a:avLst/>
          </a:prstGeom>
          <a:noFill/>
        </p:spPr>
      </p:pic>
      <p:pic>
        <p:nvPicPr>
          <p:cNvPr id="1026" name="Picture 2" descr="http://t1.gstatic.com/images?q=tbn:ANd9GcT0XVsu2e6-gfjCJ340ft29buCz_qmT4gX6O58Qsv0XUfeKXJHG6w:weworkforcheese.com/wp-content/uploads/2010/06/light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3240" y="285728"/>
            <a:ext cx="1847850" cy="2466975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8728" y="285728"/>
            <a:ext cx="1847850" cy="24669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500694" y="5143512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00892" y="5143512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3400420" cy="5857916"/>
          </a:xfrm>
        </p:spPr>
        <p:txBody>
          <a:bodyPr>
            <a:normAutofit/>
          </a:bodyPr>
          <a:lstStyle/>
          <a:p>
            <a:r>
              <a:rPr lang="en-GB" dirty="0" smtClean="0"/>
              <a:t>Simple concept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Got it?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the old days – computers were built slightly different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071670" y="4143380"/>
            <a:ext cx="1143008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endCxn id="4" idx="2"/>
          </p:cNvCxnSpPr>
          <p:nvPr/>
        </p:nvCxnSpPr>
        <p:spPr>
          <a:xfrm>
            <a:off x="714348" y="4714884"/>
            <a:ext cx="135732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071670" y="5286388"/>
            <a:ext cx="1143008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71670" y="3000372"/>
            <a:ext cx="1143008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071670" y="1857364"/>
            <a:ext cx="1143008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14348" y="3571876"/>
            <a:ext cx="135732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5786" y="2357430"/>
            <a:ext cx="135732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2910" y="5857892"/>
            <a:ext cx="142876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2910" y="2068289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Current</a:t>
            </a:r>
          </a:p>
          <a:p>
            <a:r>
              <a:rPr lang="en-GB" dirty="0" smtClean="0"/>
              <a:t>signal</a:t>
            </a:r>
            <a:endParaRPr lang="en-GB" dirty="0"/>
          </a:p>
        </p:txBody>
      </p:sp>
      <p:pic>
        <p:nvPicPr>
          <p:cNvPr id="19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071678"/>
            <a:ext cx="544313" cy="726686"/>
          </a:xfrm>
          <a:prstGeom prst="rect">
            <a:avLst/>
          </a:prstGeom>
          <a:noFill/>
        </p:spPr>
      </p:pic>
      <p:pic>
        <p:nvPicPr>
          <p:cNvPr id="20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214686"/>
            <a:ext cx="544313" cy="726686"/>
          </a:xfrm>
          <a:prstGeom prst="rect">
            <a:avLst/>
          </a:prstGeom>
          <a:noFill/>
        </p:spPr>
      </p:pic>
      <p:pic>
        <p:nvPicPr>
          <p:cNvPr id="21" name="Picture 4" descr="http://t0.gstatic.com/images?q=tbn:ANd9GcTcN6Yw_GlOuMN9SYsV3sa3FgRjS80sBxudUfrNlGrRVIyfsgRoHg:blog.carolinalanterns.com/Portals/208404/images/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5500702"/>
            <a:ext cx="544313" cy="726686"/>
          </a:xfrm>
          <a:prstGeom prst="rect">
            <a:avLst/>
          </a:prstGeom>
          <a:noFill/>
        </p:spPr>
      </p:pic>
      <p:pic>
        <p:nvPicPr>
          <p:cNvPr id="22" name="Picture 2" descr="http://t1.gstatic.com/images?q=tbn:ANd9GcT0XVsu2e6-gfjCJ340ft29buCz_qmT4gX6O58Qsv0XUfeKXJHG6w:weworkforcheese.com/wp-content/uploads/2010/06/light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4429132"/>
            <a:ext cx="500066" cy="66761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714348" y="321468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Current</a:t>
            </a:r>
          </a:p>
          <a:p>
            <a:r>
              <a:rPr lang="en-GB" dirty="0" smtClean="0"/>
              <a:t>signal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71472" y="435769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Current</a:t>
            </a:r>
          </a:p>
          <a:p>
            <a:r>
              <a:rPr lang="en-GB" dirty="0" smtClean="0"/>
              <a:t>signal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42910" y="550070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Current</a:t>
            </a:r>
          </a:p>
          <a:p>
            <a:r>
              <a:rPr lang="en-GB" dirty="0" smtClean="0"/>
              <a:t>signal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214678" y="4357694"/>
            <a:ext cx="7360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14678" y="5500702"/>
            <a:ext cx="7841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off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14678" y="3214686"/>
            <a:ext cx="7841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off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14678" y="2000240"/>
            <a:ext cx="7841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off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9058" y="442913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Current</a:t>
            </a:r>
          </a:p>
          <a:p>
            <a:r>
              <a:rPr lang="en-GB" dirty="0" smtClean="0"/>
              <a:t>signal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929058" y="4714884"/>
            <a:ext cx="135732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5500694" y="1571612"/>
            <a:ext cx="3286148" cy="4929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Switches control circuits that control the signals around the machine.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Switching on and off, on and off over and over again millions of times.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751</Words>
  <Application>Microsoft Office PowerPoint</Application>
  <PresentationFormat>On-screen Show (4:3)</PresentationFormat>
  <Paragraphs>439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Computer Science 4</vt:lpstr>
      <vt:lpstr>Homework</vt:lpstr>
      <vt:lpstr>Homework – post mortem</vt:lpstr>
      <vt:lpstr>Homework – post mortem</vt:lpstr>
      <vt:lpstr>Homework – post mortem</vt:lpstr>
      <vt:lpstr>Quick question</vt:lpstr>
      <vt:lpstr>Learning Objectives</vt:lpstr>
      <vt:lpstr>Simple concept     Got it?</vt:lpstr>
      <vt:lpstr>In the old days – computers were built slightly different</vt:lpstr>
      <vt:lpstr>Slide 10</vt:lpstr>
      <vt:lpstr>Binary</vt:lpstr>
      <vt:lpstr>Binary</vt:lpstr>
      <vt:lpstr>Binary</vt:lpstr>
      <vt:lpstr>Binary</vt:lpstr>
      <vt:lpstr>Binary</vt:lpstr>
      <vt:lpstr>Binary</vt:lpstr>
      <vt:lpstr>Key words</vt:lpstr>
      <vt:lpstr>Binary to denary</vt:lpstr>
      <vt:lpstr>Denary to Binary</vt:lpstr>
      <vt:lpstr>It can also represent text</vt:lpstr>
      <vt:lpstr>Other - Hexadecimal</vt:lpstr>
      <vt:lpstr>From Base 16 to Base 10</vt:lpstr>
      <vt:lpstr>From Base 16 to Base 10</vt:lpstr>
      <vt:lpstr>From base 10 to Base 16</vt:lpstr>
      <vt:lpstr>From base 10 to Base 16</vt:lpstr>
      <vt:lpstr>Extension</vt:lpstr>
      <vt:lpstr>Extension even further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vs ICT</dc:title>
  <dc:creator>mhadley</dc:creator>
  <cp:lastModifiedBy>mhadley</cp:lastModifiedBy>
  <cp:revision>50</cp:revision>
  <dcterms:created xsi:type="dcterms:W3CDTF">2013-07-10T08:24:45Z</dcterms:created>
  <dcterms:modified xsi:type="dcterms:W3CDTF">2013-09-16T11:58:26Z</dcterms:modified>
</cp:coreProperties>
</file>